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0" r:id="rId1"/>
  </p:sldMasterIdLst>
  <p:notesMasterIdLst>
    <p:notesMasterId r:id="rId17"/>
  </p:notes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A2B348-FCA9-4BA1-B817-17A43118FE6F}" type="datetimeFigureOut">
              <a:rPr lang="ru-UA" smtClean="0"/>
              <a:t>20.09.2025</a:t>
            </a:fld>
            <a:endParaRPr lang="ru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F0DFEE-4282-4F74-9EB0-73BCE32E0514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3703279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F0DFEE-4282-4F74-9EB0-73BCE32E0514}" type="slidenum">
              <a:rPr lang="ru-UA" smtClean="0"/>
              <a:t>1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8770499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CB87E-DC6F-4BB1-8E07-D39FE749158F}" type="datetimeFigureOut">
              <a:rPr lang="ru-UA" smtClean="0"/>
              <a:t>20.09.2025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42A31991-0405-4248-AC34-753175B6713B}" type="slidenum">
              <a:rPr lang="ru-UA" smtClean="0"/>
              <a:t>‹#›</a:t>
            </a:fld>
            <a:endParaRPr lang="ru-UA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19566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CB87E-DC6F-4BB1-8E07-D39FE749158F}" type="datetimeFigureOut">
              <a:rPr lang="ru-UA" smtClean="0"/>
              <a:t>20.09.2025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31991-0405-4248-AC34-753175B6713B}" type="slidenum">
              <a:rPr lang="ru-UA" smtClean="0"/>
              <a:t>‹#›</a:t>
            </a:fld>
            <a:endParaRPr lang="ru-UA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48456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CB87E-DC6F-4BB1-8E07-D39FE749158F}" type="datetimeFigureOut">
              <a:rPr lang="ru-UA" smtClean="0"/>
              <a:t>20.09.2025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31991-0405-4248-AC34-753175B6713B}" type="slidenum">
              <a:rPr lang="ru-UA" smtClean="0"/>
              <a:t>‹#›</a:t>
            </a:fld>
            <a:endParaRPr lang="ru-UA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90458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CB87E-DC6F-4BB1-8E07-D39FE749158F}" type="datetimeFigureOut">
              <a:rPr lang="ru-UA" smtClean="0"/>
              <a:t>20.09.2025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31991-0405-4248-AC34-753175B6713B}" type="slidenum">
              <a:rPr lang="ru-UA" smtClean="0"/>
              <a:t>‹#›</a:t>
            </a:fld>
            <a:endParaRPr lang="ru-UA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74678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CB87E-DC6F-4BB1-8E07-D39FE749158F}" type="datetimeFigureOut">
              <a:rPr lang="ru-UA" smtClean="0"/>
              <a:t>20.09.2025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31991-0405-4248-AC34-753175B6713B}" type="slidenum">
              <a:rPr lang="ru-UA" smtClean="0"/>
              <a:t>‹#›</a:t>
            </a:fld>
            <a:endParaRPr lang="ru-UA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199401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CB87E-DC6F-4BB1-8E07-D39FE749158F}" type="datetimeFigureOut">
              <a:rPr lang="ru-UA" smtClean="0"/>
              <a:t>20.09.2025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31991-0405-4248-AC34-753175B6713B}" type="slidenum">
              <a:rPr lang="ru-UA" smtClean="0"/>
              <a:t>‹#›</a:t>
            </a:fld>
            <a:endParaRPr lang="ru-UA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30445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CB87E-DC6F-4BB1-8E07-D39FE749158F}" type="datetimeFigureOut">
              <a:rPr lang="ru-UA" smtClean="0"/>
              <a:t>20.09.2025</a:t>
            </a:fld>
            <a:endParaRPr lang="ru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31991-0405-4248-AC34-753175B6713B}" type="slidenum">
              <a:rPr lang="ru-UA" smtClean="0"/>
              <a:t>‹#›</a:t>
            </a:fld>
            <a:endParaRPr lang="ru-UA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71277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CB87E-DC6F-4BB1-8E07-D39FE749158F}" type="datetimeFigureOut">
              <a:rPr lang="ru-UA" smtClean="0"/>
              <a:t>20.09.2025</a:t>
            </a:fld>
            <a:endParaRPr lang="ru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31991-0405-4248-AC34-753175B6713B}" type="slidenum">
              <a:rPr lang="ru-UA" smtClean="0"/>
              <a:t>‹#›</a:t>
            </a:fld>
            <a:endParaRPr lang="ru-UA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2956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CB87E-DC6F-4BB1-8E07-D39FE749158F}" type="datetimeFigureOut">
              <a:rPr lang="ru-UA" smtClean="0"/>
              <a:t>20.09.2025</a:t>
            </a:fld>
            <a:endParaRPr lang="ru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31991-0405-4248-AC34-753175B6713B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4801753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CB87E-DC6F-4BB1-8E07-D39FE749158F}" type="datetimeFigureOut">
              <a:rPr lang="ru-UA" smtClean="0"/>
              <a:t>20.09.2025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31991-0405-4248-AC34-753175B6713B}" type="slidenum">
              <a:rPr lang="ru-UA" smtClean="0"/>
              <a:t>‹#›</a:t>
            </a:fld>
            <a:endParaRPr lang="ru-UA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67914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5CCCB87E-DC6F-4BB1-8E07-D39FE749158F}" type="datetimeFigureOut">
              <a:rPr lang="ru-UA" smtClean="0"/>
              <a:t>20.09.2025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31991-0405-4248-AC34-753175B6713B}" type="slidenum">
              <a:rPr lang="ru-UA" smtClean="0"/>
              <a:t>‹#›</a:t>
            </a:fld>
            <a:endParaRPr lang="ru-UA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0521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CCB87E-DC6F-4BB1-8E07-D39FE749158F}" type="datetimeFigureOut">
              <a:rPr lang="ru-UA" smtClean="0"/>
              <a:t>20.09.2025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42A31991-0405-4248-AC34-753175B6713B}" type="slidenum">
              <a:rPr lang="ru-UA" smtClean="0"/>
              <a:t>‹#›</a:t>
            </a:fld>
            <a:endParaRPr lang="ru-UA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00616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4CC5346-00F8-4712-9F26-3ECB711F76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0206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>
                <a:extLst>
                  <a:ext uri="{FF2B5EF4-FFF2-40B4-BE49-F238E27FC236}">
                    <a16:creationId xmlns:a16="http://schemas.microsoft.com/office/drawing/2014/main" id="{A4B88D37-6809-4971-833B-751C1CE1483B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1449217" y="754143"/>
                <a:ext cx="9605635" cy="2073897"/>
              </a:xfrm>
            </p:spPr>
            <p:txBody>
              <a:bodyPr>
                <a:normAutofit/>
              </a:bodyPr>
              <a:lstStyle/>
              <a:p>
                <a:pPr algn="ctr"/>
                <a:r>
                  <a:rPr lang="uk-UA" sz="2000" b="1" dirty="0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  <a:t>Задача №6</a:t>
                </a:r>
                <a:r>
                  <a:rPr lang="en-US" sz="2000" b="1" dirty="0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  <a:t>:</a:t>
                </a:r>
                <a:r>
                  <a:rPr lang="uk-UA" sz="2000" b="1" dirty="0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  <a:t> </a:t>
                </a:r>
                <a:r>
                  <a:rPr lang="ru-RU" sz="2000" b="1" dirty="0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  <a:t>Для </a:t>
                </a:r>
                <a:r>
                  <a:rPr lang="ru-RU" sz="2000" b="1" dirty="0" err="1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  <a:t>додатних</a:t>
                </a:r>
                <a:r>
                  <a:rPr lang="ru-RU" sz="2000" b="1" dirty="0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  <a:t> чисел </a:t>
                </a:r>
                <a14:m>
                  <m:oMath xmlns:m="http://schemas.openxmlformats.org/officeDocument/2006/math">
                    <m:r>
                      <a:rPr lang="uk-UA" sz="2000" b="1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𝒂</m:t>
                    </m:r>
                    <m:r>
                      <a:rPr lang="uk-UA" sz="2000" b="1" i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uk-UA" sz="2000" b="1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𝒃</m:t>
                    </m:r>
                    <m:r>
                      <a:rPr lang="en-US" sz="2000" b="1" i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uk-UA" sz="2000" b="1" i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ⅈ</m:t>
                    </m:r>
                    <m:r>
                      <a:rPr lang="en-US" sz="2000" b="1" i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uk-UA" sz="2000" b="1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𝒄</m:t>
                    </m:r>
                  </m:oMath>
                </a14:m>
                <a:r>
                  <a:rPr lang="en-US" sz="2000" b="1" dirty="0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  <a:t>, </a:t>
                </a:r>
                <a:r>
                  <a:rPr lang="ru-RU" sz="2000" b="1" dirty="0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  <a:t>для </a:t>
                </a:r>
                <a:r>
                  <a:rPr lang="ru-RU" sz="2000" b="1" dirty="0" err="1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  <a:t>яких</a:t>
                </a:r>
                <a:r>
                  <a:rPr lang="ru-RU" sz="2000" b="1" dirty="0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  <a:t> </a:t>
                </a:r>
                <a:r>
                  <a:rPr lang="ru-RU" sz="2000" b="1" dirty="0" err="1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  <a:t>визначений</a:t>
                </a:r>
                <a:r>
                  <a:rPr lang="ru-RU" sz="2000" b="1" dirty="0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  <a:t> </a:t>
                </a:r>
                <a:r>
                  <a:rPr lang="ru-RU" sz="2000" b="1" dirty="0" err="1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  <a:t>вираз</a:t>
                </a:r>
                <a:r>
                  <a:rPr lang="ru-RU" sz="2000" b="1" dirty="0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uk-UA" sz="2000" b="1" i="1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uk-UA" sz="2000" b="1" i="1" smtClean="0">
                                <a:solidFill>
                                  <a:schemeClr val="accent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uk-UA" sz="2000" b="1" i="1" smtClean="0">
                                <a:solidFill>
                                  <a:schemeClr val="accent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𝒂</m:t>
                            </m:r>
                          </m:e>
                          <m:sup>
                            <m:r>
                              <a:rPr lang="uk-UA" sz="2000" b="1" i="0" smtClean="0">
                                <a:solidFill>
                                  <a:schemeClr val="accent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uk-UA" sz="2000" b="1" i="0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uk-UA" sz="2000" b="1" i="1" smtClean="0">
                                <a:solidFill>
                                  <a:schemeClr val="accent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uk-UA" sz="2000" b="1" i="1" smtClean="0">
                                <a:solidFill>
                                  <a:schemeClr val="accent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𝒄</m:t>
                            </m:r>
                          </m:e>
                          <m:sup>
                            <m:r>
                              <a:rPr lang="uk-UA" sz="2000" b="1" i="0" smtClean="0">
                                <a:solidFill>
                                  <a:schemeClr val="accent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e>
                    </m:rad>
                    <m:r>
                      <a:rPr lang="uk-UA" sz="2000" b="1" i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+</m:t>
                    </m:r>
                    <m:rad>
                      <m:radPr>
                        <m:degHide m:val="on"/>
                        <m:ctrlPr>
                          <a:rPr lang="uk-UA" sz="2000" b="1" i="1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uk-UA" sz="2000" b="1" i="1" smtClean="0">
                                <a:solidFill>
                                  <a:schemeClr val="accent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uk-UA" sz="2000" b="1" i="1" smtClean="0">
                                <a:solidFill>
                                  <a:schemeClr val="accent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𝒃</m:t>
                            </m:r>
                          </m:e>
                          <m:sup>
                            <m:r>
                              <a:rPr lang="uk-UA" sz="2000" b="1" i="0" smtClean="0">
                                <a:solidFill>
                                  <a:schemeClr val="accent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uk-UA" sz="2000" b="1" i="0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uk-UA" sz="2000" b="1" i="1" smtClean="0">
                                <a:solidFill>
                                  <a:schemeClr val="accent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uk-UA" sz="2000" b="1" i="1" smtClean="0">
                                <a:solidFill>
                                  <a:schemeClr val="accent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𝒄</m:t>
                            </m:r>
                          </m:e>
                          <m:sup>
                            <m:r>
                              <a:rPr lang="uk-UA" sz="2000" b="1" i="0" smtClean="0">
                                <a:solidFill>
                                  <a:schemeClr val="accent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e>
                    </m:rad>
                  </m:oMath>
                </a14:m>
                <a:r>
                  <a:rPr lang="en-US" sz="2000" b="1" dirty="0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  <a:t>,</a:t>
                </a:r>
                <a:r>
                  <a:rPr lang="uk-UA" sz="2000" b="1" dirty="0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  <a:t> довести нерівність   </a:t>
                </a:r>
                <a:br>
                  <a:rPr lang="uk-UA" sz="2000" b="1" dirty="0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</a:br>
                <a:r>
                  <a:rPr lang="uk-UA" sz="2000" b="1" dirty="0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  <a:t>   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uk-UA" sz="2000" b="1" i="1" dirty="0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uk-UA" sz="2000" b="1" i="1" dirty="0" smtClean="0">
                                <a:solidFill>
                                  <a:schemeClr val="accent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uk-UA" sz="2000" b="1" i="1" dirty="0" smtClean="0">
                                <a:solidFill>
                                  <a:schemeClr val="accent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𝒂</m:t>
                            </m:r>
                          </m:e>
                          <m:sup>
                            <m:r>
                              <a:rPr lang="uk-UA" sz="2000" b="1" i="0" dirty="0" smtClean="0">
                                <a:solidFill>
                                  <a:schemeClr val="accent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uk-UA" sz="2000" b="1" i="0" dirty="0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uk-UA" sz="2000" b="1" i="1" dirty="0" smtClean="0">
                                <a:solidFill>
                                  <a:schemeClr val="accent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uk-UA" sz="2000" b="1" i="1" dirty="0" smtClean="0">
                                <a:solidFill>
                                  <a:schemeClr val="accent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𝒄</m:t>
                            </m:r>
                          </m:e>
                          <m:sup>
                            <m:r>
                              <a:rPr lang="uk-UA" sz="2000" b="1" i="0" dirty="0" smtClean="0">
                                <a:solidFill>
                                  <a:schemeClr val="accent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e>
                    </m:rad>
                    <m:r>
                      <a:rPr lang="uk-UA" sz="2000" b="1" i="0" dirty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+</m:t>
                    </m:r>
                    <m:rad>
                      <m:radPr>
                        <m:degHide m:val="on"/>
                        <m:ctrlPr>
                          <a:rPr lang="uk-UA" sz="2000" b="1" i="1" dirty="0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uk-UA" sz="2000" b="1" i="1" dirty="0" smtClean="0">
                                <a:solidFill>
                                  <a:schemeClr val="accent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uk-UA" sz="2000" b="1" i="1" dirty="0" smtClean="0">
                                <a:solidFill>
                                  <a:schemeClr val="accent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𝒃</m:t>
                            </m:r>
                          </m:e>
                          <m:sup>
                            <m:r>
                              <a:rPr lang="uk-UA" sz="2000" b="1" i="0" dirty="0" smtClean="0">
                                <a:solidFill>
                                  <a:schemeClr val="accent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uk-UA" sz="2000" b="1" i="0" dirty="0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uk-UA" sz="2000" b="1" i="1" dirty="0" smtClean="0">
                                <a:solidFill>
                                  <a:schemeClr val="accent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uk-UA" sz="2000" b="1" i="1" dirty="0" smtClean="0">
                                <a:solidFill>
                                  <a:schemeClr val="accent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𝒄</m:t>
                            </m:r>
                          </m:e>
                          <m:sup>
                            <m:r>
                              <a:rPr lang="uk-UA" sz="2000" b="1" i="0" dirty="0" smtClean="0">
                                <a:solidFill>
                                  <a:schemeClr val="accent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e>
                    </m:rad>
                    <m:r>
                      <a:rPr lang="uk-UA" sz="2000" b="1" i="0" dirty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≤</m:t>
                    </m:r>
                    <m:f>
                      <m:fPr>
                        <m:ctrlPr>
                          <a:rPr lang="uk-UA" sz="2000" b="1" i="1" dirty="0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k-UA" sz="2000" b="1" i="1" dirty="0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𝒂𝒃</m:t>
                        </m:r>
                      </m:num>
                      <m:den>
                        <m:r>
                          <a:rPr lang="uk-UA" sz="2000" b="1" i="1" dirty="0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𝒄</m:t>
                        </m:r>
                      </m:den>
                    </m:f>
                  </m:oMath>
                </a14:m>
                <a:br>
                  <a:rPr lang="uk-UA" sz="1800" dirty="0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</a:br>
                <a:br>
                  <a:rPr lang="uk-UA" sz="1500" dirty="0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</a:br>
                <a:br>
                  <a:rPr lang="uk-UA" sz="1400" b="1" dirty="0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</a:br>
                <a:endParaRPr lang="ru-UA" sz="1400" b="1" dirty="0">
                  <a:solidFill>
                    <a:schemeClr val="accent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" name="Заголовок 1">
                <a:extLst>
                  <a:ext uri="{FF2B5EF4-FFF2-40B4-BE49-F238E27FC236}">
                    <a16:creationId xmlns:a16="http://schemas.microsoft.com/office/drawing/2014/main" id="{A4B88D37-6809-4971-833B-751C1CE1483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1449217" y="754143"/>
                <a:ext cx="9605635" cy="2073897"/>
              </a:xfrm>
              <a:blipFill>
                <a:blip r:embed="rId2"/>
                <a:stretch>
                  <a:fillRect t="-3235" r="-317"/>
                </a:stretch>
              </a:blipFill>
            </p:spPr>
            <p:txBody>
              <a:bodyPr/>
              <a:lstStyle/>
              <a:p>
                <a:r>
                  <a:rPr lang="ru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EA62AE6-3747-4A63-88E5-E233D3C25EB7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>
              <a:xfrm>
                <a:off x="0" y="2017342"/>
                <a:ext cx="6092483" cy="3945113"/>
              </a:xfrm>
            </p:spPr>
            <p:txBody>
              <a:bodyPr>
                <a:normAutofit fontScale="40000" lnSpcReduction="20000"/>
              </a:bodyPr>
              <a:lstStyle/>
              <a:p>
                <a:pPr marL="0" indent="0" algn="ctr">
                  <a:buNone/>
                </a:pPr>
                <a:r>
                  <a:rPr lang="ru-RU" sz="45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П</a:t>
                </a:r>
                <a:r>
                  <a:rPr lang="uk-UA" sz="4500" b="1" dirty="0" err="1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ідказка</a:t>
                </a:r>
                <a:r>
                  <a:rPr lang="en-US" sz="45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:</a:t>
                </a:r>
                <a:endParaRPr lang="uk-UA" sz="4500" b="1" dirty="0">
                  <a:solidFill>
                    <a:schemeClr val="accent1"/>
                  </a:solidFill>
                  <a:latin typeface="Arial Black" panose="020B0A04020102020204" pitchFamily="34" charset="0"/>
                </a:endParaRPr>
              </a:p>
              <a:p>
                <a:pPr marL="0" indent="0" algn="ctr">
                  <a:buNone/>
                </a:pPr>
                <a:r>
                  <a:rPr lang="uk-UA" sz="45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Розгляньте прямокутний трикутник з катетами</a:t>
                </a:r>
                <a:r>
                  <a:rPr lang="en-US" sz="45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k-UA" sz="4500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𝒄</m:t>
                    </m:r>
                    <m:r>
                      <a:rPr lang="en-US" sz="45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,</m:t>
                    </m:r>
                    <m:rad>
                      <m:radPr>
                        <m:degHide m:val="on"/>
                        <m:ctrlPr>
                          <a:rPr lang="uk-UA" sz="45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uk-UA" sz="4500" b="1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uk-UA" sz="4500" b="1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𝒂</m:t>
                            </m:r>
                          </m:e>
                          <m:sup>
                            <m:r>
                              <a:rPr lang="uk-UA" sz="4500" b="1" i="0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uk-UA" sz="4500" b="1" i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uk-UA" sz="4500" b="1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uk-UA" sz="4500" b="1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𝒄</m:t>
                            </m:r>
                          </m:e>
                          <m:sup>
                            <m:r>
                              <a:rPr lang="uk-UA" sz="4500" b="1" i="0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e>
                    </m:rad>
                  </m:oMath>
                </a14:m>
                <a:r>
                  <a:rPr lang="uk-UA" sz="45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 і прямокутний трикутник з катетами</a:t>
                </a:r>
                <a:r>
                  <a:rPr lang="en-US" sz="45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k-UA" sz="4500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𝒄</m:t>
                    </m:r>
                    <m:r>
                      <a:rPr lang="uk-UA" sz="4500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,</m:t>
                    </m:r>
                    <m:rad>
                      <m:radPr>
                        <m:degHide m:val="on"/>
                        <m:ctrlPr>
                          <a:rPr lang="uk-UA" sz="4500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uk-UA" sz="4500" b="1" i="1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500" b="1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𝒃</m:t>
                            </m:r>
                          </m:e>
                          <m:sup>
                            <m:r>
                              <a:rPr lang="uk-UA" sz="4500" b="1" i="1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uk-UA" sz="4500" b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uk-UA" sz="4500" b="1" i="1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uk-UA" sz="4500" b="1" i="1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𝒄</m:t>
                            </m:r>
                          </m:e>
                          <m:sup>
                            <m:r>
                              <a:rPr lang="uk-UA" sz="4500" b="1" i="1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e>
                    </m:rad>
                  </m:oMath>
                </a14:m>
                <a:r>
                  <a:rPr lang="en-US" sz="45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, </a:t>
                </a:r>
                <a:r>
                  <a:rPr lang="ru-RU" sz="45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в </a:t>
                </a:r>
                <a:r>
                  <a:rPr lang="ru-RU" sz="4500" b="1" dirty="0" err="1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яких</a:t>
                </a:r>
                <a:r>
                  <a:rPr lang="ru-RU" sz="45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 катет </a:t>
                </a:r>
                <a:r>
                  <a:rPr lang="ru-RU" sz="4500" b="1" dirty="0" err="1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довжини</a:t>
                </a:r>
                <a:r>
                  <a:rPr lang="ru-RU" sz="45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k-UA" sz="4500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𝒄</m:t>
                    </m:r>
                    <m:r>
                      <a:rPr lang="en-US" sz="4500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uk-UA" sz="45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є спільним.</a:t>
                </a:r>
                <a:endParaRPr lang="en-US" sz="4500" b="1" dirty="0">
                  <a:solidFill>
                    <a:schemeClr val="accent1"/>
                  </a:solidFill>
                  <a:latin typeface="Arial Black" panose="020B0A04020102020204" pitchFamily="34" charset="0"/>
                </a:endParaRPr>
              </a:p>
              <a:p>
                <a:pPr marL="0" indent="0" algn="ctr">
                  <a:buNone/>
                </a:pPr>
                <a:endParaRPr lang="en-US" sz="2800" b="1" dirty="0">
                  <a:solidFill>
                    <a:schemeClr val="accent1"/>
                  </a:solidFill>
                  <a:latin typeface="Arial Black" panose="020B0A04020102020204" pitchFamily="34" charset="0"/>
                </a:endParaRPr>
              </a:p>
              <a:p>
                <a:pPr marL="0" indent="0">
                  <a:buNone/>
                </a:pPr>
                <a:endParaRPr lang="en-US" b="1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EA62AE6-3747-4A63-88E5-E233D3C25EB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0" y="2017342"/>
                <a:ext cx="6092483" cy="3945113"/>
              </a:xfrm>
              <a:blipFill>
                <a:blip r:embed="rId3"/>
                <a:stretch>
                  <a:fillRect l="-701" t="-927" r="-1902"/>
                </a:stretch>
              </a:blipFill>
            </p:spPr>
            <p:txBody>
              <a:bodyPr/>
              <a:lstStyle/>
              <a:p>
                <a:r>
                  <a:rPr lang="ru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Объект 4">
                <a:extLst>
                  <a:ext uri="{FF2B5EF4-FFF2-40B4-BE49-F238E27FC236}">
                    <a16:creationId xmlns:a16="http://schemas.microsoft.com/office/drawing/2014/main" id="{4933BE90-DAAF-4041-9765-979D914F2D21}"/>
                  </a:ext>
                </a:extLst>
              </p:cNvPr>
              <p:cNvSpPr>
                <a:spLocks noGrp="1"/>
              </p:cNvSpPr>
              <p:nvPr>
                <p:ph sz="half" idx="2"/>
              </p:nvPr>
            </p:nvSpPr>
            <p:spPr>
              <a:xfrm>
                <a:off x="6099519" y="2017342"/>
                <a:ext cx="5995071" cy="4213775"/>
              </a:xfrm>
            </p:spPr>
            <p:txBody>
              <a:bodyPr>
                <a:normAutofit fontScale="40000" lnSpcReduction="20000"/>
              </a:bodyPr>
              <a:lstStyle/>
              <a:p>
                <a:pPr marL="0" indent="0" algn="ctr">
                  <a:buNone/>
                </a:pPr>
                <a:r>
                  <a:rPr lang="en-US" dirty="0"/>
                  <a:t> </a:t>
                </a:r>
                <a:r>
                  <a:rPr lang="uk-UA" sz="4300" b="1" dirty="0" err="1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Розв</a:t>
                </a:r>
                <a:r>
                  <a:rPr lang="en-US" sz="43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’</a:t>
                </a:r>
                <a:r>
                  <a:rPr lang="ru-RU" sz="4300" b="1" dirty="0" err="1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язок</a:t>
                </a:r>
                <a:r>
                  <a:rPr lang="en-US" sz="43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:</a:t>
                </a:r>
              </a:p>
              <a:p>
                <a:pPr marL="0" indent="0" algn="ctr">
                  <a:buNone/>
                </a:pPr>
                <a:r>
                  <a:rPr lang="uk-UA" sz="4300" b="1" dirty="0" err="1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Розглян</a:t>
                </a:r>
                <a:r>
                  <a:rPr lang="ru-RU" sz="4300" b="1" dirty="0" err="1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емо</a:t>
                </a:r>
                <a:r>
                  <a:rPr lang="uk-UA" sz="43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 прямокутний трикутник з катетами</a:t>
                </a:r>
                <a:r>
                  <a:rPr lang="en-US" sz="43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k-UA" sz="4300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𝒄</m:t>
                    </m:r>
                    <m:r>
                      <a:rPr lang="en-US" sz="4300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,</m:t>
                    </m:r>
                    <m:rad>
                      <m:radPr>
                        <m:degHide m:val="on"/>
                        <m:ctrlPr>
                          <a:rPr lang="uk-UA" sz="4300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uk-UA" sz="4300" b="1" i="1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uk-UA" sz="4300" b="1" i="1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𝒂</m:t>
                            </m:r>
                          </m:e>
                          <m:sup>
                            <m:r>
                              <a:rPr lang="uk-UA" sz="4300" b="1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uk-UA" sz="4300" b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uk-UA" sz="4300" b="1" i="1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uk-UA" sz="4300" b="1" i="1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𝒄</m:t>
                            </m:r>
                          </m:e>
                          <m:sup>
                            <m:r>
                              <a:rPr lang="uk-UA" sz="4300" b="1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e>
                    </m:rad>
                  </m:oMath>
                </a14:m>
                <a:r>
                  <a:rPr lang="uk-UA" sz="43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 і прямокутний трикутник з катетами</a:t>
                </a:r>
                <a:r>
                  <a:rPr lang="en-US" sz="43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k-UA" sz="4300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𝒄</m:t>
                    </m:r>
                    <m:r>
                      <a:rPr lang="uk-UA" sz="4300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,</m:t>
                    </m:r>
                    <m:rad>
                      <m:radPr>
                        <m:degHide m:val="on"/>
                        <m:ctrlPr>
                          <a:rPr lang="uk-UA" sz="4300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uk-UA" sz="4300" b="1" i="1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300" b="1" i="1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𝒃</m:t>
                            </m:r>
                          </m:e>
                          <m:sup>
                            <m:r>
                              <a:rPr lang="uk-UA" sz="4300" b="1" i="1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uk-UA" sz="4300" b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uk-UA" sz="4300" b="1" i="1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uk-UA" sz="4300" b="1" i="1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𝒄</m:t>
                            </m:r>
                          </m:e>
                          <m:sup>
                            <m:r>
                              <a:rPr lang="uk-UA" sz="4300" b="1" i="1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e>
                    </m:rad>
                  </m:oMath>
                </a14:m>
                <a:r>
                  <a:rPr lang="en-US" sz="43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, </a:t>
                </a:r>
                <a:r>
                  <a:rPr lang="ru-RU" sz="43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в </a:t>
                </a:r>
                <a:r>
                  <a:rPr lang="ru-RU" sz="4300" b="1" dirty="0" err="1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яких</a:t>
                </a:r>
                <a:r>
                  <a:rPr lang="ru-RU" sz="43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 катет </a:t>
                </a:r>
                <a:r>
                  <a:rPr lang="ru-RU" sz="4300" b="1" dirty="0" err="1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довжини</a:t>
                </a:r>
                <a:r>
                  <a:rPr lang="ru-RU" sz="43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k-UA" sz="4300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𝒄</m:t>
                    </m:r>
                    <m:r>
                      <a:rPr lang="en-US" sz="4300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uk-UA" sz="43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є спільним.</a:t>
                </a:r>
              </a:p>
              <a:p>
                <a:pPr marL="0" indent="0" algn="ctr">
                  <a:buNone/>
                </a:pPr>
                <a:r>
                  <a:rPr lang="uk-UA" sz="43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Ці трикутники в об</a:t>
                </a:r>
                <a:r>
                  <a:rPr lang="en-US" sz="43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’</a:t>
                </a:r>
                <a:r>
                  <a:rPr lang="uk-UA" sz="43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єднанні дають трикутник з площею 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4300" b="1" i="1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300" b="1" i="1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300" b="1" i="0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4300" b="1" i="0" dirty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⋅</m:t>
                    </m:r>
                    <m:r>
                      <a:rPr lang="en-US" sz="4300" b="1" i="1" dirty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𝒄</m:t>
                    </m:r>
                    <m:r>
                      <a:rPr lang="en-US" sz="4300" b="1" i="0" dirty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⋅</m:t>
                    </m:r>
                    <m:d>
                      <m:dPr>
                        <m:ctrlPr>
                          <a:rPr lang="en-US" sz="4300" b="1" i="1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ad>
                          <m:radPr>
                            <m:degHide m:val="on"/>
                            <m:ctrlPr>
                              <a:rPr lang="en-US" sz="4300" b="1" i="1" dirty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en-US" sz="4300" b="1" i="1" dirty="0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4300" b="1" i="1" dirty="0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</a:rPr>
                                  <m:t>𝒂</m:t>
                                </m:r>
                              </m:e>
                              <m:sup>
                                <m:r>
                                  <a:rPr lang="en-US" sz="4300" b="1" i="0" dirty="0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  <m:r>
                              <a:rPr lang="en-US" sz="4300" b="1" i="0" dirty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en-US" sz="4300" b="1" i="1" dirty="0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4300" b="1" i="1" dirty="0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</a:rPr>
                                  <m:t>𝒄</m:t>
                                </m:r>
                              </m:e>
                              <m:sup>
                                <m:r>
                                  <a:rPr lang="en-US" sz="4300" b="1" i="0" dirty="0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</m:e>
                        </m:rad>
                        <m:r>
                          <a:rPr lang="en-US" sz="4300" b="1" i="0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ad>
                          <m:radPr>
                            <m:degHide m:val="on"/>
                            <m:ctrlPr>
                              <a:rPr lang="en-US" sz="4300" b="1" i="1" dirty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en-US" sz="4300" b="1" i="1" dirty="0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4300" b="1" i="1" dirty="0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</a:rPr>
                                  <m:t>𝒃</m:t>
                                </m:r>
                              </m:e>
                              <m:sup>
                                <m:r>
                                  <a:rPr lang="en-US" sz="4300" b="1" i="0" dirty="0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  <m:r>
                              <a:rPr lang="en-US" sz="4300" b="1" i="0" dirty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en-US" sz="4300" b="1" i="1" dirty="0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4300" b="1" i="1" dirty="0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</a:rPr>
                                  <m:t>𝒄</m:t>
                                </m:r>
                              </m:e>
                              <m:sup>
                                <m:r>
                                  <a:rPr lang="en-US" sz="4300" b="1" i="0" dirty="0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</m:e>
                        </m:rad>
                      </m:e>
                    </m:d>
                  </m:oMath>
                </a14:m>
                <a:r>
                  <a:rPr lang="uk-UA" sz="43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 і сторонами      </a:t>
                </a:r>
              </a:p>
              <a:p>
                <a:pPr marL="0" indent="0" algn="ctr">
                  <a:buNone/>
                </a:pPr>
                <a:r>
                  <a:rPr lang="uk-UA" sz="43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sz="4300" b="1" i="1" dirty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𝒂</m:t>
                    </m:r>
                    <m:r>
                      <a:rPr lang="en-US" sz="4300" b="1" i="1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US" sz="43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300" b="1" i="1" dirty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𝒃</m:t>
                    </m:r>
                  </m:oMath>
                </a14:m>
                <a:r>
                  <a:rPr lang="en-US" sz="43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 </a:t>
                </a:r>
                <a:r>
                  <a:rPr lang="uk-UA" sz="43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і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4300" b="1" i="1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sz="4300" b="1" i="1" dirty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300" b="1" i="1" dirty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𝒂</m:t>
                            </m:r>
                          </m:e>
                          <m:sup>
                            <m:r>
                              <a:rPr lang="en-US" sz="4300" b="1" i="1" dirty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4300" b="1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4300" b="1" i="1" dirty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300" b="1" i="1" dirty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𝒄</m:t>
                            </m:r>
                          </m:e>
                          <m:sup>
                            <m:r>
                              <a:rPr lang="en-US" sz="4300" b="1" i="1" dirty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e>
                    </m:rad>
                    <m:r>
                      <a:rPr lang="en-US" sz="4300" b="1" dirty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+</m:t>
                    </m:r>
                    <m:rad>
                      <m:radPr>
                        <m:degHide m:val="on"/>
                        <m:ctrlPr>
                          <a:rPr lang="en-US" sz="4300" b="1" i="1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sz="4300" b="1" i="1" dirty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300" b="1" i="1" dirty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𝒃</m:t>
                            </m:r>
                          </m:e>
                          <m:sup>
                            <m:r>
                              <a:rPr lang="en-US" sz="4300" b="1" i="1" dirty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4300" b="1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4300" b="1" i="1" dirty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300" b="1" i="1" dirty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𝒄</m:t>
                            </m:r>
                          </m:e>
                          <m:sup>
                            <m:r>
                              <a:rPr lang="en-US" sz="4300" b="1" i="1" dirty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e>
                    </m:rad>
                    <m:r>
                      <a:rPr lang="uk-UA" sz="4300" b="1" i="0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US" sz="4300" b="1" dirty="0">
                  <a:solidFill>
                    <a:schemeClr val="accent1"/>
                  </a:solidFill>
                  <a:latin typeface="Arial Black" panose="020B0A04020102020204" pitchFamily="34" charset="0"/>
                </a:endParaRPr>
              </a:p>
              <a:p>
                <a:pPr marL="0" indent="0" algn="ctr">
                  <a:buNone/>
                </a:pPr>
                <a:r>
                  <a:rPr lang="uk-UA" sz="43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Оскільки площа цього трикутника не менша</a:t>
                </a:r>
                <a:r>
                  <a:rPr lang="en-US" sz="43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, </a:t>
                </a:r>
                <a:r>
                  <a:rPr lang="ru-RU" sz="43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н</a:t>
                </a:r>
                <a:r>
                  <a:rPr lang="uk-UA" sz="4300" b="1" dirty="0" err="1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іж</a:t>
                </a:r>
                <a:r>
                  <a:rPr lang="uk-UA" sz="43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300" b="1" i="1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300" b="1" i="1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300" b="1" i="0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4300" b="1" i="0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⋅</m:t>
                    </m:r>
                    <m:r>
                      <a:rPr lang="en-US" sz="4300" b="1" i="1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𝒂</m:t>
                    </m:r>
                    <m:r>
                      <a:rPr lang="en-US" sz="4300" b="1" i="0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⋅</m:t>
                    </m:r>
                    <m:r>
                      <a:rPr lang="en-US" sz="4300" b="1" i="1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𝒃</m:t>
                    </m:r>
                    <m:r>
                      <a:rPr lang="en-US" sz="4300" b="1" i="0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US" sz="43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 </a:t>
                </a:r>
                <a:r>
                  <a:rPr lang="ru-RU" sz="43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то </a:t>
                </a:r>
                <a:r>
                  <a:rPr lang="ru-RU" sz="4300" b="1" dirty="0" err="1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це</a:t>
                </a:r>
                <a:r>
                  <a:rPr lang="ru-RU" sz="43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 </a:t>
                </a:r>
                <a:r>
                  <a:rPr lang="uk-UA" sz="43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і доводить потрібну нерівність.</a:t>
                </a:r>
                <a:endParaRPr lang="en-US" sz="4300" b="1" dirty="0">
                  <a:solidFill>
                    <a:schemeClr val="accent1"/>
                  </a:solidFill>
                  <a:latin typeface="Arial Black" panose="020B0A04020102020204" pitchFamily="34" charset="0"/>
                </a:endParaRPr>
              </a:p>
              <a:p>
                <a:pPr marL="0" indent="0" algn="ctr">
                  <a:buNone/>
                </a:pPr>
                <a:endParaRPr lang="ru-RU" sz="2800" b="1" dirty="0">
                  <a:solidFill>
                    <a:schemeClr val="accent1"/>
                  </a:solidFill>
                  <a:latin typeface="Arial Black" panose="020B0A04020102020204" pitchFamily="34" charset="0"/>
                </a:endParaRPr>
              </a:p>
              <a:p>
                <a:pPr marL="0" indent="0">
                  <a:buNone/>
                </a:pPr>
                <a:endParaRPr lang="ru-RU" sz="2800" b="1" i="1" dirty="0">
                  <a:solidFill>
                    <a:schemeClr val="accent1"/>
                  </a:solidFill>
                  <a:latin typeface="Arial Black" panose="020B0A04020102020204" pitchFamily="34" charset="0"/>
                </a:endParaRPr>
              </a:p>
              <a:p>
                <a:pPr marL="0" indent="0">
                  <a:buNone/>
                </a:pPr>
                <a:endParaRPr lang="ru-RU" sz="2800" b="1" i="1" dirty="0">
                  <a:solidFill>
                    <a:schemeClr val="accent1"/>
                  </a:solidFill>
                  <a:latin typeface="Arial Black" panose="020B0A04020102020204" pitchFamily="34" charset="0"/>
                </a:endParaRPr>
              </a:p>
              <a:p>
                <a:pPr marL="0" indent="0">
                  <a:buNone/>
                </a:pPr>
                <a:endParaRPr lang="en-US" sz="2800" b="1" i="1" dirty="0">
                  <a:solidFill>
                    <a:schemeClr val="accent1"/>
                  </a:solidFill>
                  <a:latin typeface="Arial Black" panose="020B0A04020102020204" pitchFamily="34" charset="0"/>
                </a:endParaRPr>
              </a:p>
            </p:txBody>
          </p:sp>
        </mc:Choice>
        <mc:Fallback>
          <p:sp>
            <p:nvSpPr>
              <p:cNvPr id="5" name="Объект 4">
                <a:extLst>
                  <a:ext uri="{FF2B5EF4-FFF2-40B4-BE49-F238E27FC236}">
                    <a16:creationId xmlns:a16="http://schemas.microsoft.com/office/drawing/2014/main" id="{4933BE90-DAAF-4041-9765-979D914F2D2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099519" y="2017342"/>
                <a:ext cx="5995071" cy="4213775"/>
              </a:xfrm>
              <a:blipFill>
                <a:blip r:embed="rId4"/>
                <a:stretch>
                  <a:fillRect l="-610" t="-579" r="-509"/>
                </a:stretch>
              </a:blipFill>
            </p:spPr>
            <p:txBody>
              <a:bodyPr/>
              <a:lstStyle/>
              <a:p>
                <a:r>
                  <a:rPr lang="ru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29332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>
                <a:extLst>
                  <a:ext uri="{FF2B5EF4-FFF2-40B4-BE49-F238E27FC236}">
                    <a16:creationId xmlns:a16="http://schemas.microsoft.com/office/drawing/2014/main" id="{3EA8ADA1-BE6A-4B0E-87BD-CB319E72D5D0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1451579" y="688157"/>
                <a:ext cx="9603275" cy="1253765"/>
              </a:xfrm>
            </p:spPr>
            <p:txBody>
              <a:bodyPr>
                <a:noAutofit/>
              </a:bodyPr>
              <a:lstStyle/>
              <a:p>
                <a:pPr algn="ctr"/>
                <a:r>
                  <a:rPr lang="uk-UA" sz="2500" b="1" dirty="0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  <a:t>Задача №7</a:t>
                </a:r>
                <a:r>
                  <a:rPr lang="en-US" sz="2500" b="1" dirty="0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  <a:t>:</a:t>
                </a:r>
                <a:r>
                  <a:rPr lang="uk-UA" sz="2500" b="1" dirty="0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  <a:t> Доведіть що </a:t>
                </a:r>
                <a:br>
                  <a:rPr lang="uk-UA" sz="2500" b="1" dirty="0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</a:br>
                <a:r>
                  <a:rPr lang="uk-UA" sz="2500" b="1" dirty="0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  <a:t>   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uk-UA" sz="2500" b="1" i="1" dirty="0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uk-UA" sz="2500" b="1" i="1" dirty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𝒂𝒓𝒄𝒔𝒊𝒏</m:t>
                        </m:r>
                      </m:fName>
                      <m:e>
                        <m:f>
                          <m:fPr>
                            <m:ctrlPr>
                              <a:rPr lang="uk-UA" sz="2500" b="1" i="1" dirty="0">
                                <a:solidFill>
                                  <a:schemeClr val="accent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uk-UA" sz="2500" b="1" i="0" dirty="0">
                                <a:solidFill>
                                  <a:schemeClr val="accent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𝟒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uk-UA" sz="2500" b="1" i="1" dirty="0">
                                    <a:solidFill>
                                      <a:schemeClr val="accent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uk-UA" sz="2500" b="1" i="0" dirty="0">
                                    <a:solidFill>
                                      <a:schemeClr val="accent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𝟏𝟕</m:t>
                                </m:r>
                              </m:e>
                            </m:rad>
                          </m:den>
                        </m:f>
                      </m:e>
                    </m:func>
                    <m:r>
                      <a:rPr lang="uk-UA" sz="2500" b="1" i="0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+</m:t>
                    </m:r>
                    <m:func>
                      <m:funcPr>
                        <m:ctrlPr>
                          <a:rPr lang="uk-UA" sz="2500" b="1" i="1" dirty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uk-UA" sz="2500" b="1" i="1" dirty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𝒂𝒓𝒄𝒕𝒈</m:t>
                        </m:r>
                      </m:fName>
                      <m:e>
                        <m:r>
                          <a:rPr lang="uk-UA" sz="2500" b="1" i="0" dirty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e>
                    </m:func>
                    <m:r>
                      <a:rPr lang="uk-UA" sz="2500" b="1" i="0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+</m:t>
                    </m:r>
                    <m:func>
                      <m:funcPr>
                        <m:ctrlPr>
                          <a:rPr lang="uk-UA" sz="2500" b="1" i="1" dirty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uk-UA" sz="2500" b="1" i="1" dirty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𝒂𝒓𝒄𝒔𝒊𝒏</m:t>
                        </m:r>
                      </m:fName>
                      <m:e>
                        <m:f>
                          <m:fPr>
                            <m:ctrlPr>
                              <a:rPr lang="uk-UA" sz="2500" b="1" i="1" dirty="0">
                                <a:solidFill>
                                  <a:schemeClr val="accent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uk-UA" sz="2500" b="1" i="0" dirty="0">
                                <a:solidFill>
                                  <a:schemeClr val="accent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𝟖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uk-UA" sz="2500" b="1" i="1" dirty="0">
                                    <a:solidFill>
                                      <a:schemeClr val="accent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uk-UA" sz="2500" b="1" i="0" dirty="0">
                                    <a:solidFill>
                                      <a:schemeClr val="accent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𝟏𝟕</m:t>
                                </m:r>
                              </m:e>
                            </m:rad>
                          </m:den>
                        </m:f>
                      </m:e>
                    </m:func>
                    <m:r>
                      <a:rPr lang="uk-UA" sz="2500" b="1" i="0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uk-UA" sz="2500" b="1" i="1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𝝅</m:t>
                    </m:r>
                  </m:oMath>
                </a14:m>
                <a:br>
                  <a:rPr lang="uk-UA" sz="2500" dirty="0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</a:br>
                <a:br>
                  <a:rPr lang="uk-UA" sz="2500" dirty="0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</a:br>
                <a:endParaRPr lang="ru-UA" sz="2500" dirty="0"/>
              </a:p>
            </p:txBody>
          </p:sp>
        </mc:Choice>
        <mc:Fallback xmlns="">
          <p:sp>
            <p:nvSpPr>
              <p:cNvPr id="2" name="Заголовок 1">
                <a:extLst>
                  <a:ext uri="{FF2B5EF4-FFF2-40B4-BE49-F238E27FC236}">
                    <a16:creationId xmlns:a16="http://schemas.microsoft.com/office/drawing/2014/main" id="{3EA8ADA1-BE6A-4B0E-87BD-CB319E72D5D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1451579" y="688157"/>
                <a:ext cx="9603275" cy="1253765"/>
              </a:xfrm>
              <a:blipFill>
                <a:blip r:embed="rId2"/>
                <a:stretch>
                  <a:fillRect t="-6796"/>
                </a:stretch>
              </a:blipFill>
            </p:spPr>
            <p:txBody>
              <a:bodyPr/>
              <a:lstStyle/>
              <a:p>
                <a:r>
                  <a:rPr lang="ru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0CF5EC08-305B-4C97-B4A5-120353EACD2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pPr marL="0" indent="0" algn="ctr">
                  <a:buNone/>
                </a:pPr>
                <a:r>
                  <a:rPr lang="uk-UA" sz="3600" b="1" dirty="0">
                    <a:solidFill>
                      <a:schemeClr val="accent1"/>
                    </a:solidFill>
                  </a:rPr>
                  <a:t>Підказка</a:t>
                </a:r>
                <a:r>
                  <a:rPr lang="en-US" sz="3600" b="1" dirty="0">
                    <a:solidFill>
                      <a:schemeClr val="accent1"/>
                    </a:solidFill>
                  </a:rPr>
                  <a:t>:</a:t>
                </a:r>
              </a:p>
              <a:p>
                <a:pPr marL="0" indent="0" algn="ctr">
                  <a:buNone/>
                </a:pPr>
                <a:r>
                  <a:rPr lang="ru-RU" sz="3600" b="1" dirty="0" err="1">
                    <a:solidFill>
                      <a:schemeClr val="accent1"/>
                    </a:solidFill>
                  </a:rPr>
                  <a:t>Розгляньте</a:t>
                </a:r>
                <a:r>
                  <a:rPr lang="ru-RU" sz="3600" b="1" dirty="0">
                    <a:solidFill>
                      <a:schemeClr val="accent1"/>
                    </a:solidFill>
                  </a:rPr>
                  <a:t> р</a:t>
                </a:r>
                <a:r>
                  <a:rPr lang="uk-UA" sz="3600" b="1" dirty="0" err="1">
                    <a:solidFill>
                      <a:schemeClr val="accent1"/>
                    </a:solidFill>
                  </a:rPr>
                  <a:t>івнобедренний</a:t>
                </a:r>
                <a:r>
                  <a:rPr lang="uk-UA" sz="3600" b="1" dirty="0">
                    <a:solidFill>
                      <a:schemeClr val="accent1"/>
                    </a:solidFill>
                  </a:rPr>
                  <a:t> трикутник з основою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3600" b="1" i="1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3600" b="1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17</m:t>
                        </m:r>
                      </m:e>
                    </m:rad>
                  </m:oMath>
                </a14:m>
                <a:r>
                  <a:rPr lang="en-US" sz="3600" b="1" dirty="0">
                    <a:solidFill>
                      <a:schemeClr val="accent1"/>
                    </a:solidFill>
                  </a:rPr>
                  <a:t>, </a:t>
                </a:r>
                <a:r>
                  <a:rPr lang="ru-RU" sz="3600" b="1" dirty="0">
                    <a:solidFill>
                      <a:schemeClr val="accent1"/>
                    </a:solidFill>
                  </a:rPr>
                  <a:t>в </a:t>
                </a:r>
                <a:r>
                  <a:rPr lang="ru-RU" sz="3600" b="1" dirty="0" err="1">
                    <a:solidFill>
                      <a:schemeClr val="accent1"/>
                    </a:solidFill>
                  </a:rPr>
                  <a:t>якому</a:t>
                </a:r>
                <a:r>
                  <a:rPr lang="ru-RU" sz="3600" b="1" dirty="0">
                    <a:solidFill>
                      <a:schemeClr val="accent1"/>
                    </a:solidFill>
                  </a:rPr>
                  <a:t> </a:t>
                </a:r>
                <a:r>
                  <a:rPr lang="ru-RU" sz="3600" b="1" dirty="0" err="1">
                    <a:solidFill>
                      <a:schemeClr val="accent1"/>
                    </a:solidFill>
                  </a:rPr>
                  <a:t>довжина</a:t>
                </a:r>
                <a:r>
                  <a:rPr lang="ru-RU" sz="3600" b="1" dirty="0">
                    <a:solidFill>
                      <a:schemeClr val="accent1"/>
                    </a:solidFill>
                  </a:rPr>
                  <a:t> </a:t>
                </a:r>
                <a:r>
                  <a:rPr lang="ru-RU" sz="3600" b="1" dirty="0" err="1">
                    <a:solidFill>
                      <a:schemeClr val="accent1"/>
                    </a:solidFill>
                  </a:rPr>
                  <a:t>проекц</a:t>
                </a:r>
                <a:r>
                  <a:rPr lang="uk-UA" sz="3600" b="1" dirty="0" err="1">
                    <a:solidFill>
                      <a:schemeClr val="accent1"/>
                    </a:solidFill>
                  </a:rPr>
                  <a:t>ії</a:t>
                </a:r>
                <a:r>
                  <a:rPr lang="uk-UA" sz="3600" b="1" dirty="0">
                    <a:solidFill>
                      <a:schemeClr val="accent1"/>
                    </a:solidFill>
                  </a:rPr>
                  <a:t> основи на пряму</a:t>
                </a:r>
                <a:r>
                  <a:rPr lang="en-US" sz="3600" b="1" dirty="0">
                    <a:solidFill>
                      <a:schemeClr val="accent1"/>
                    </a:solidFill>
                  </a:rPr>
                  <a:t>, </a:t>
                </a:r>
                <a:r>
                  <a:rPr lang="ru-RU" sz="3600" b="1" dirty="0">
                    <a:solidFill>
                      <a:schemeClr val="accent1"/>
                    </a:solidFill>
                  </a:rPr>
                  <a:t>яка м</a:t>
                </a:r>
                <a:r>
                  <a:rPr lang="uk-UA" sz="3600" b="1" dirty="0" err="1">
                    <a:solidFill>
                      <a:schemeClr val="accent1"/>
                    </a:solidFill>
                  </a:rPr>
                  <a:t>істить</a:t>
                </a:r>
                <a:r>
                  <a:rPr lang="uk-UA" sz="3600" b="1" dirty="0">
                    <a:solidFill>
                      <a:schemeClr val="accent1"/>
                    </a:solidFill>
                  </a:rPr>
                  <a:t> бічну сторону</a:t>
                </a:r>
                <a:r>
                  <a:rPr lang="en-US" sz="3600" b="1" dirty="0">
                    <a:solidFill>
                      <a:schemeClr val="accent1"/>
                    </a:solidFill>
                  </a:rPr>
                  <a:t>,</a:t>
                </a:r>
                <a:r>
                  <a:rPr lang="uk-UA" sz="3600" b="1" dirty="0">
                    <a:solidFill>
                      <a:schemeClr val="accent1"/>
                    </a:solidFill>
                  </a:rPr>
                  <a:t> дорівнює </a:t>
                </a:r>
                <a14:m>
                  <m:oMath xmlns:m="http://schemas.openxmlformats.org/officeDocument/2006/math">
                    <m:r>
                      <a:rPr lang="en-US" sz="3600" b="1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uk-UA" sz="3600" b="1" dirty="0">
                    <a:solidFill>
                      <a:schemeClr val="accent1"/>
                    </a:solidFill>
                  </a:rPr>
                  <a:t>.</a:t>
                </a:r>
                <a:endParaRPr lang="en-US" sz="3600" b="1" dirty="0">
                  <a:solidFill>
                    <a:schemeClr val="accent1"/>
                  </a:solidFill>
                </a:endParaRPr>
              </a:p>
              <a:p>
                <a:pPr marL="0" indent="0" algn="ctr">
                  <a:buNone/>
                </a:pPr>
                <a:endParaRPr lang="en-US" sz="3600" b="1" dirty="0">
                  <a:solidFill>
                    <a:schemeClr val="accent1"/>
                  </a:solidFill>
                </a:endParaRPr>
              </a:p>
              <a:p>
                <a:pPr marL="0" indent="0" algn="ctr">
                  <a:buNone/>
                </a:pPr>
                <a:endParaRPr lang="ru-UA" sz="3600" dirty="0"/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0CF5EC08-305B-4C97-B4A5-120353EACD2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t="-2473" b="-1413"/>
                </a:stretch>
              </a:blipFill>
            </p:spPr>
            <p:txBody>
              <a:bodyPr/>
              <a:lstStyle/>
              <a:p>
                <a:r>
                  <a:rPr lang="ru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97307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>
                <a:extLst>
                  <a:ext uri="{FF2B5EF4-FFF2-40B4-BE49-F238E27FC236}">
                    <a16:creationId xmlns:a16="http://schemas.microsoft.com/office/drawing/2014/main" id="{3EA8ADA1-BE6A-4B0E-87BD-CB319E72D5D0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1451579" y="688157"/>
                <a:ext cx="9603275" cy="1253765"/>
              </a:xfrm>
            </p:spPr>
            <p:txBody>
              <a:bodyPr>
                <a:noAutofit/>
              </a:bodyPr>
              <a:lstStyle/>
              <a:p>
                <a:pPr algn="ctr"/>
                <a:r>
                  <a:rPr lang="uk-UA" sz="2500" b="1" dirty="0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  <a:t>Задача №8</a:t>
                </a:r>
                <a:r>
                  <a:rPr lang="en-US" sz="2500" b="1" dirty="0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  <a:t>:</a:t>
                </a:r>
                <a:r>
                  <a:rPr lang="uk-UA" sz="2500" b="1" dirty="0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  <a:t> Доведіть що </a:t>
                </a:r>
                <a:br>
                  <a:rPr lang="uk-UA" sz="2500" b="1" dirty="0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</a:br>
                <a:r>
                  <a:rPr lang="uk-UA" sz="2500" b="1" dirty="0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  <a:t>   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grow m:val="on"/>
                        <m:ctrlPr>
                          <a:rPr lang="uk-UA" sz="2500" b="1" i="1" dirty="0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uk-UA" sz="2500" b="1" i="0" dirty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  <m:sup>
                        <m:r>
                          <a:rPr lang="uk-UA" sz="2500" b="1" i="0" dirty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p>
                      <m:e>
                        <m:sSup>
                          <m:sSupPr>
                            <m:ctrlPr>
                              <a:rPr lang="uk-UA" sz="2500" b="1" i="1" dirty="0">
                                <a:solidFill>
                                  <a:schemeClr val="accent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uk-UA" sz="2500" b="1" i="1" dirty="0">
                                <a:solidFill>
                                  <a:schemeClr val="accent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uk-UA" sz="2500" b="1" i="0" dirty="0">
                                <a:solidFill>
                                  <a:schemeClr val="accent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𝟏𝟎</m:t>
                            </m:r>
                          </m:sup>
                        </m:sSup>
                        <m:r>
                          <a:rPr lang="uk-UA" sz="2500" b="1" i="0" dirty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ⅆ</m:t>
                        </m:r>
                        <m:r>
                          <a:rPr lang="uk-UA" sz="2500" b="1" i="1" dirty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nary>
                    <m:r>
                      <a:rPr lang="uk-UA" sz="2500" b="1" i="0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+</m:t>
                    </m:r>
                    <m:nary>
                      <m:naryPr>
                        <m:limLoc m:val="undOvr"/>
                        <m:grow m:val="on"/>
                        <m:ctrlPr>
                          <a:rPr lang="uk-UA" sz="2500" b="1" i="1" dirty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uk-UA" sz="2500" b="1" i="0" dirty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  <m:sup>
                        <m:r>
                          <a:rPr lang="uk-UA" sz="2500" b="1" i="0" dirty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  <m:e>
                        <m:rad>
                          <m:radPr>
                            <m:ctrlPr>
                              <a:rPr lang="uk-UA" sz="2500" b="1" i="1" dirty="0">
                                <a:solidFill>
                                  <a:schemeClr val="accent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>
                            <m:r>
                              <a:rPr lang="uk-UA" sz="2500" b="1" i="0" dirty="0">
                                <a:solidFill>
                                  <a:schemeClr val="accent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𝟏𝟎</m:t>
                            </m:r>
                          </m:deg>
                          <m:e>
                            <m:r>
                              <a:rPr lang="uk-UA" sz="2500" b="1" i="1" dirty="0">
                                <a:solidFill>
                                  <a:schemeClr val="accent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</m:rad>
                        <m:r>
                          <a:rPr lang="uk-UA" sz="2500" b="1" i="0" dirty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ⅆ</m:t>
                        </m:r>
                        <m:r>
                          <a:rPr lang="uk-UA" sz="2500" b="1" i="1" dirty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nary>
                    <m:r>
                      <a:rPr lang="uk-UA" sz="2500" b="1" i="0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&gt;</m:t>
                    </m:r>
                    <m:r>
                      <a:rPr lang="uk-UA" sz="2500" b="1" i="0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br>
                  <a:rPr lang="uk-UA" sz="2500" dirty="0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</a:br>
                <a:br>
                  <a:rPr lang="uk-UA" sz="2500" dirty="0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</a:br>
                <a:endParaRPr lang="ru-UA" sz="2500" dirty="0"/>
              </a:p>
            </p:txBody>
          </p:sp>
        </mc:Choice>
        <mc:Fallback xmlns="">
          <p:sp>
            <p:nvSpPr>
              <p:cNvPr id="2" name="Заголовок 1">
                <a:extLst>
                  <a:ext uri="{FF2B5EF4-FFF2-40B4-BE49-F238E27FC236}">
                    <a16:creationId xmlns:a16="http://schemas.microsoft.com/office/drawing/2014/main" id="{3EA8ADA1-BE6A-4B0E-87BD-CB319E72D5D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1451579" y="688157"/>
                <a:ext cx="9603275" cy="1253765"/>
              </a:xfrm>
              <a:blipFill>
                <a:blip r:embed="rId2"/>
                <a:stretch>
                  <a:fillRect t="-6796"/>
                </a:stretch>
              </a:blipFill>
            </p:spPr>
            <p:txBody>
              <a:bodyPr/>
              <a:lstStyle/>
              <a:p>
                <a:r>
                  <a:rPr lang="ru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0CF5EC08-305B-4C97-B4A5-120353EACD2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85000" lnSpcReduction="20000"/>
              </a:bodyPr>
              <a:lstStyle/>
              <a:p>
                <a:pPr marL="0" indent="0" algn="ctr">
                  <a:buNone/>
                </a:pPr>
                <a:r>
                  <a:rPr lang="uk-UA" sz="3600" b="1" dirty="0">
                    <a:solidFill>
                      <a:schemeClr val="accent1"/>
                    </a:solidFill>
                  </a:rPr>
                  <a:t>Підказка</a:t>
                </a:r>
                <a:r>
                  <a:rPr lang="en-US" sz="3600" b="1" dirty="0">
                    <a:solidFill>
                      <a:schemeClr val="accent1"/>
                    </a:solidFill>
                  </a:rPr>
                  <a:t>:</a:t>
                </a:r>
              </a:p>
              <a:p>
                <a:pPr marL="0" indent="0" algn="ctr">
                  <a:buNone/>
                </a:pPr>
                <a:r>
                  <a:rPr lang="uk-UA" sz="3600" b="1" dirty="0">
                    <a:solidFill>
                      <a:schemeClr val="accent1"/>
                    </a:solidFill>
                  </a:rPr>
                  <a:t>Використайте те</a:t>
                </a:r>
                <a:r>
                  <a:rPr lang="en-US" sz="3600" b="1" dirty="0">
                    <a:solidFill>
                      <a:schemeClr val="accent1"/>
                    </a:solidFill>
                  </a:rPr>
                  <a:t>, </a:t>
                </a:r>
                <a:r>
                  <a:rPr lang="ru-RU" sz="3600" b="1" dirty="0" err="1">
                    <a:solidFill>
                      <a:schemeClr val="accent1"/>
                    </a:solidFill>
                  </a:rPr>
                  <a:t>що</a:t>
                </a:r>
                <a:r>
                  <a:rPr lang="ru-RU" sz="3600" b="1" dirty="0">
                    <a:solidFill>
                      <a:schemeClr val="accent1"/>
                    </a:solidFill>
                  </a:rPr>
                  <a:t> </a:t>
                </a:r>
                <a:r>
                  <a:rPr lang="ru-RU" sz="3600" b="1" dirty="0" err="1">
                    <a:solidFill>
                      <a:schemeClr val="accent1"/>
                    </a:solidFill>
                  </a:rPr>
                  <a:t>функц</a:t>
                </a:r>
                <a:r>
                  <a:rPr lang="uk-UA" sz="3600" b="1" dirty="0" err="1">
                    <a:solidFill>
                      <a:schemeClr val="accent1"/>
                    </a:solidFill>
                  </a:rPr>
                  <a:t>ія</a:t>
                </a:r>
                <a:r>
                  <a:rPr lang="uk-UA" sz="3600" b="1" dirty="0">
                    <a:solidFill>
                      <a:schemeClr val="accent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uk-UA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𝒈</m:t>
                    </m:r>
                    <m:d>
                      <m:dPr>
                        <m:ctrlPr>
                          <a:rPr lang="uk-UA" sz="36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uk-UA" sz="36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uk-UA" sz="3600" b="1" i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ctrlPr>
                          <a:rPr lang="uk-UA" sz="36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a:rPr lang="uk-UA" sz="3600" b="1" i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g>
                      <m:e>
                        <m:r>
                          <a:rPr lang="uk-UA" sz="36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rad>
                  </m:oMath>
                </a14:m>
                <a:r>
                  <a:rPr lang="en-US" sz="3600" b="1" dirty="0">
                    <a:solidFill>
                      <a:schemeClr val="accent1"/>
                    </a:solidFill>
                  </a:rPr>
                  <a:t> </a:t>
                </a:r>
                <a:r>
                  <a:rPr lang="uk-UA" sz="3600" b="1" dirty="0">
                    <a:solidFill>
                      <a:schemeClr val="accent1"/>
                    </a:solidFill>
                  </a:rPr>
                  <a:t>є оберненою до функції </a:t>
                </a:r>
                <a14:m>
                  <m:oMath xmlns:m="http://schemas.openxmlformats.org/officeDocument/2006/math">
                    <m:r>
                      <a:rPr lang="uk-UA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uk-UA" sz="36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uk-UA" sz="36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uk-UA" sz="3600" b="1" i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uk-UA" sz="36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uk-UA" sz="36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uk-UA" sz="3600" b="1" i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sup>
                    </m:sSup>
                  </m:oMath>
                </a14:m>
                <a:r>
                  <a:rPr lang="uk-UA" sz="3600" b="1" dirty="0">
                    <a:solidFill>
                      <a:schemeClr val="accent1"/>
                    </a:solidFill>
                  </a:rPr>
                  <a:t> на проміжку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ctrlPr>
                          <a:rPr lang="uk-UA" sz="36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uk-UA" sz="36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uk-UA" sz="3600" b="1" i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;+∞</m:t>
                        </m:r>
                      </m:e>
                    </m:d>
                  </m:oMath>
                </a14:m>
                <a:r>
                  <a:rPr lang="uk-UA" sz="3600" b="1" dirty="0">
                    <a:solidFill>
                      <a:schemeClr val="accent1"/>
                    </a:solidFill>
                  </a:rPr>
                  <a:t>. Як</a:t>
                </a:r>
                <a:r>
                  <a:rPr lang="en-US" sz="3600" b="1" dirty="0">
                    <a:solidFill>
                      <a:schemeClr val="accent1"/>
                    </a:solidFill>
                  </a:rPr>
                  <a:t>,</a:t>
                </a:r>
                <a:r>
                  <a:rPr lang="uk-UA" sz="3600" b="1" dirty="0">
                    <a:solidFill>
                      <a:schemeClr val="accent1"/>
                    </a:solidFill>
                  </a:rPr>
                  <a:t> використовуючи графік функції </a:t>
                </a:r>
                <a14:m>
                  <m:oMath xmlns:m="http://schemas.openxmlformats.org/officeDocument/2006/math">
                    <m:r>
                      <a:rPr lang="uk-UA" sz="3600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uk-UA" sz="3600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uk-UA" sz="3600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uk-UA" sz="3600" b="1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uk-UA" sz="3600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uk-UA" sz="3600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uk-UA" sz="3600" b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sup>
                    </m:sSup>
                  </m:oMath>
                </a14:m>
                <a:r>
                  <a:rPr lang="en-US" sz="3600" b="1" dirty="0">
                    <a:solidFill>
                      <a:schemeClr val="accent1"/>
                    </a:solidFill>
                  </a:rPr>
                  <a:t>, </a:t>
                </a:r>
                <a:r>
                  <a:rPr lang="ru-RU" sz="3600" b="1" dirty="0" err="1">
                    <a:solidFill>
                      <a:schemeClr val="accent1"/>
                    </a:solidFill>
                  </a:rPr>
                  <a:t>знайти</a:t>
                </a:r>
                <a:r>
                  <a:rPr lang="ru-RU" sz="3600" b="1" dirty="0">
                    <a:solidFill>
                      <a:schemeClr val="accent1"/>
                    </a:solidFill>
                  </a:rPr>
                  <a:t> </a:t>
                </a:r>
                <a:r>
                  <a:rPr lang="ru-RU" sz="3600" b="1" dirty="0" err="1">
                    <a:solidFill>
                      <a:schemeClr val="accent1"/>
                    </a:solidFill>
                  </a:rPr>
                  <a:t>кривол</a:t>
                </a:r>
                <a:r>
                  <a:rPr lang="uk-UA" sz="3600" b="1" dirty="0" err="1">
                    <a:solidFill>
                      <a:schemeClr val="accent1"/>
                    </a:solidFill>
                  </a:rPr>
                  <a:t>інійну</a:t>
                </a:r>
                <a:r>
                  <a:rPr lang="uk-UA" sz="3600" b="1" dirty="0">
                    <a:solidFill>
                      <a:schemeClr val="accent1"/>
                    </a:solidFill>
                  </a:rPr>
                  <a:t> трапецію з площею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grow m:val="on"/>
                        <m:ctrlPr>
                          <a:rPr lang="en-US" sz="3600" b="1" i="1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sz="3600" b="1" i="0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  <m:sup>
                        <m:r>
                          <a:rPr lang="en-US" sz="3600" b="1" i="0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  <m:e>
                        <m:rad>
                          <m:radPr>
                            <m:ctrlPr>
                              <a:rPr lang="en-US" sz="3600" b="1" i="1" dirty="0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>
                            <m:r>
                              <a:rPr lang="en-US" sz="3600" b="1" i="0" dirty="0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𝟏𝟎</m:t>
                            </m:r>
                          </m:deg>
                          <m:e>
                            <m:r>
                              <a:rPr lang="en-US" sz="3600" b="1" i="1" dirty="0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</m:rad>
                        <m:r>
                          <a:rPr lang="en-US" sz="3600" b="1" i="0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ⅆ</m:t>
                        </m:r>
                        <m:r>
                          <a:rPr lang="en-US" sz="3600" b="1" i="1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nary>
                  </m:oMath>
                </a14:m>
                <a:r>
                  <a:rPr lang="uk-UA" sz="3600" b="1" dirty="0">
                    <a:solidFill>
                      <a:schemeClr val="accent1"/>
                    </a:solidFill>
                  </a:rPr>
                  <a:t> ?</a:t>
                </a:r>
                <a:endParaRPr lang="en-US" sz="3600" b="1" dirty="0">
                  <a:solidFill>
                    <a:schemeClr val="accent1"/>
                  </a:solidFill>
                </a:endParaRPr>
              </a:p>
              <a:p>
                <a:pPr marL="0" indent="0" algn="ctr">
                  <a:buNone/>
                </a:pPr>
                <a:endParaRPr lang="en-US" sz="3600" b="1" dirty="0">
                  <a:solidFill>
                    <a:schemeClr val="accent1"/>
                  </a:solidFill>
                </a:endParaRPr>
              </a:p>
              <a:p>
                <a:pPr marL="0" indent="0" algn="ctr">
                  <a:buNone/>
                </a:pPr>
                <a:endParaRPr lang="ru-UA" sz="3600" dirty="0"/>
              </a:p>
            </p:txBody>
          </p:sp>
        </mc:Choice>
        <mc:Fallback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0CF5EC08-305B-4C97-B4A5-120353EACD2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t="-2473"/>
                </a:stretch>
              </a:blipFill>
            </p:spPr>
            <p:txBody>
              <a:bodyPr/>
              <a:lstStyle/>
              <a:p>
                <a:r>
                  <a:rPr lang="ru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99389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>
                <a:extLst>
                  <a:ext uri="{FF2B5EF4-FFF2-40B4-BE49-F238E27FC236}">
                    <a16:creationId xmlns:a16="http://schemas.microsoft.com/office/drawing/2014/main" id="{3EA8ADA1-BE6A-4B0E-87BD-CB319E72D5D0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1451579" y="688157"/>
                <a:ext cx="9603275" cy="1253765"/>
              </a:xfrm>
            </p:spPr>
            <p:txBody>
              <a:bodyPr>
                <a:noAutofit/>
              </a:bodyPr>
              <a:lstStyle/>
              <a:p>
                <a:pPr algn="ctr"/>
                <a:r>
                  <a:rPr lang="uk-UA" sz="2500" b="1" dirty="0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  <a:t>Задача №9</a:t>
                </a:r>
                <a:r>
                  <a:rPr lang="en-US" sz="2500" b="1" dirty="0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  <a:t>:</a:t>
                </a:r>
                <a:r>
                  <a:rPr lang="uk-UA" sz="2500" b="1" dirty="0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  <a:t> Доведіть що </a:t>
                </a:r>
                <a:br>
                  <a:rPr lang="uk-UA" sz="2500" b="1" dirty="0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</a:br>
                <a:r>
                  <a:rPr lang="uk-UA" sz="2500" b="1" dirty="0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  <a:t>   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uk-UA" sz="2500" b="1" i="1" dirty="0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uk-UA" sz="2500" b="1" i="1" dirty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𝟗𝟗</m:t>
                        </m:r>
                        <m:r>
                          <a:rPr lang="uk-UA" sz="2500" b="1" i="0" dirty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⋅</m:t>
                        </m:r>
                        <m:r>
                          <a:rPr lang="uk-UA" sz="2500" b="1" i="0" dirty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𝟏𝟎𝟏</m:t>
                        </m:r>
                      </m:e>
                    </m:rad>
                    <m:r>
                      <a:rPr lang="uk-UA" sz="2500" b="1" i="0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+</m:t>
                    </m:r>
                    <m:rad>
                      <m:radPr>
                        <m:degHide m:val="on"/>
                        <m:ctrlPr>
                          <a:rPr lang="uk-UA" sz="2500" b="1" i="1" dirty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uk-UA" sz="2500" b="1" i="0" dirty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𝟗𝟖</m:t>
                        </m:r>
                        <m:r>
                          <a:rPr lang="uk-UA" sz="2500" b="1" i="0" dirty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⋅</m:t>
                        </m:r>
                        <m:r>
                          <a:rPr lang="uk-UA" sz="2500" b="1" i="0" dirty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𝟏𝟎𝟐</m:t>
                        </m:r>
                      </m:e>
                    </m:rad>
                    <m:r>
                      <a:rPr lang="uk-UA" sz="2500" b="1" i="0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+…+</m:t>
                    </m:r>
                    <m:rad>
                      <m:radPr>
                        <m:degHide m:val="on"/>
                        <m:ctrlPr>
                          <a:rPr lang="uk-UA" sz="2500" b="1" i="1" dirty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uk-UA" sz="2500" b="1" i="0" dirty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uk-UA" sz="2500" b="1" i="0" dirty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⋅</m:t>
                        </m:r>
                        <m:r>
                          <a:rPr lang="uk-UA" sz="2500" b="1" i="1" dirty="0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𝟏𝟗𝟖</m:t>
                        </m:r>
                      </m:e>
                    </m:rad>
                    <m:r>
                      <a:rPr lang="uk-UA" sz="2500" b="1" i="0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+</m:t>
                    </m:r>
                    <m:rad>
                      <m:radPr>
                        <m:degHide m:val="on"/>
                        <m:ctrlPr>
                          <a:rPr lang="uk-UA" sz="2500" b="1" i="1" dirty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uk-UA" sz="2500" b="1" i="0" dirty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uk-UA" sz="2500" b="1" i="0" dirty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⋅</m:t>
                        </m:r>
                        <m:r>
                          <a:rPr lang="uk-UA" sz="2500" b="1" i="0" dirty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𝟏𝟗𝟗</m:t>
                        </m:r>
                      </m:e>
                    </m:rad>
                    <m:r>
                      <a:rPr lang="uk-UA" sz="2500" b="1" i="0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&lt;</m:t>
                    </m:r>
                    <m:f>
                      <m:fPr>
                        <m:ctrlPr>
                          <a:rPr lang="uk-UA" sz="2500" b="1" i="1" dirty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uk-UA" sz="2500" b="1" i="1" dirty="0">
                                <a:solidFill>
                                  <a:schemeClr val="accent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uk-UA" sz="2500" b="1" i="0" dirty="0">
                                <a:solidFill>
                                  <a:schemeClr val="accent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𝟏𝟎𝟎</m:t>
                            </m:r>
                          </m:e>
                          <m:sup>
                            <m:r>
                              <a:rPr lang="uk-UA" sz="2500" b="1" i="0" dirty="0">
                                <a:solidFill>
                                  <a:schemeClr val="accent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uk-UA" sz="2500" b="1" i="1" dirty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𝝅</m:t>
                        </m:r>
                      </m:num>
                      <m:den>
                        <m:r>
                          <a:rPr lang="uk-UA" sz="2500" b="1" i="0" dirty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uk-UA" sz="2500" b="0" i="0" dirty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br>
                  <a:rPr lang="uk-UA" sz="2500" dirty="0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</a:br>
                <a:br>
                  <a:rPr lang="uk-UA" sz="2500" dirty="0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</a:br>
                <a:endParaRPr lang="ru-UA" sz="2500" dirty="0"/>
              </a:p>
            </p:txBody>
          </p:sp>
        </mc:Choice>
        <mc:Fallback xmlns="">
          <p:sp>
            <p:nvSpPr>
              <p:cNvPr id="2" name="Заголовок 1">
                <a:extLst>
                  <a:ext uri="{FF2B5EF4-FFF2-40B4-BE49-F238E27FC236}">
                    <a16:creationId xmlns:a16="http://schemas.microsoft.com/office/drawing/2014/main" id="{3EA8ADA1-BE6A-4B0E-87BD-CB319E72D5D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1451579" y="688157"/>
                <a:ext cx="9603275" cy="1253765"/>
              </a:xfrm>
              <a:blipFill>
                <a:blip r:embed="rId2"/>
                <a:stretch>
                  <a:fillRect t="-6796"/>
                </a:stretch>
              </a:blipFill>
            </p:spPr>
            <p:txBody>
              <a:bodyPr/>
              <a:lstStyle/>
              <a:p>
                <a:r>
                  <a:rPr lang="ru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0CF5EC08-305B-4C97-B4A5-120353EACD2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451579" y="2015732"/>
                <a:ext cx="9603275" cy="3970289"/>
              </a:xfrm>
            </p:spPr>
            <p:txBody>
              <a:bodyPr>
                <a:normAutofit/>
              </a:bodyPr>
              <a:lstStyle/>
              <a:p>
                <a:pPr marL="0" indent="0" algn="ctr">
                  <a:buNone/>
                </a:pPr>
                <a:r>
                  <a:rPr lang="uk-UA" sz="3200" b="1" dirty="0">
                    <a:solidFill>
                      <a:schemeClr val="accent1"/>
                    </a:solidFill>
                  </a:rPr>
                  <a:t>Підказка</a:t>
                </a:r>
                <a:r>
                  <a:rPr lang="en-US" sz="3200" b="1" dirty="0">
                    <a:solidFill>
                      <a:schemeClr val="accent1"/>
                    </a:solidFill>
                  </a:rPr>
                  <a:t>:</a:t>
                </a:r>
              </a:p>
              <a:p>
                <a:pPr marL="0" indent="0">
                  <a:buNone/>
                </a:pPr>
                <a:r>
                  <a:rPr lang="ru-RU" sz="3200" b="1" dirty="0" err="1">
                    <a:solidFill>
                      <a:schemeClr val="accent1"/>
                    </a:solidFill>
                  </a:rPr>
                  <a:t>Розглянемо</a:t>
                </a:r>
                <a:r>
                  <a:rPr lang="ru-RU" sz="3200" b="1" dirty="0">
                    <a:solidFill>
                      <a:schemeClr val="accent1"/>
                    </a:solidFill>
                  </a:rPr>
                  <a:t> </a:t>
                </a:r>
                <a:r>
                  <a:rPr lang="ru-RU" sz="3200" b="1" dirty="0" err="1">
                    <a:solidFill>
                      <a:schemeClr val="accent1"/>
                    </a:solidFill>
                  </a:rPr>
                  <a:t>чверть</a:t>
                </a:r>
                <a:r>
                  <a:rPr lang="ru-RU" sz="3200" b="1" dirty="0">
                    <a:solidFill>
                      <a:schemeClr val="accent1"/>
                    </a:solidFill>
                  </a:rPr>
                  <a:t> круга </a:t>
                </a:r>
                <a:r>
                  <a:rPr lang="ru-RU" sz="3200" b="1" dirty="0" err="1">
                    <a:solidFill>
                      <a:schemeClr val="accent1"/>
                    </a:solidFill>
                  </a:rPr>
                  <a:t>одиничного</a:t>
                </a:r>
                <a:r>
                  <a:rPr lang="ru-RU" sz="3200" b="1" dirty="0">
                    <a:solidFill>
                      <a:schemeClr val="accent1"/>
                    </a:solidFill>
                  </a:rPr>
                  <a:t> рад</a:t>
                </a:r>
                <a:r>
                  <a:rPr lang="uk-UA" sz="3200" b="1" dirty="0" err="1">
                    <a:solidFill>
                      <a:schemeClr val="accent1"/>
                    </a:solidFill>
                  </a:rPr>
                  <a:t>іуса</a:t>
                </a:r>
                <a:r>
                  <a:rPr lang="uk-UA" sz="3200" b="1" dirty="0">
                    <a:solidFill>
                      <a:schemeClr val="accent1"/>
                    </a:solidFill>
                  </a:rPr>
                  <a:t> і впишемо в нього ступінчасту фігуру</a:t>
                </a:r>
                <a:r>
                  <a:rPr lang="en-US" sz="3200" b="1" dirty="0">
                    <a:solidFill>
                      <a:schemeClr val="accent1"/>
                    </a:solidFill>
                  </a:rPr>
                  <a:t>, </a:t>
                </a:r>
                <a:r>
                  <a:rPr lang="ru-RU" sz="3200" b="1" dirty="0">
                    <a:solidFill>
                      <a:schemeClr val="accent1"/>
                    </a:solidFill>
                  </a:rPr>
                  <a:t>яка склада</a:t>
                </a:r>
                <a:r>
                  <a:rPr lang="uk-UA" sz="3200" b="1" dirty="0" err="1">
                    <a:solidFill>
                      <a:schemeClr val="accent1"/>
                    </a:solidFill>
                  </a:rPr>
                  <a:t>ється</a:t>
                </a:r>
                <a:r>
                  <a:rPr lang="uk-UA" sz="3200" b="1" dirty="0">
                    <a:solidFill>
                      <a:schemeClr val="accent1"/>
                    </a:solidFill>
                  </a:rPr>
                  <a:t> з 99 прямокутників однакової ширини </a:t>
                </a:r>
                <a14:m>
                  <m:oMath xmlns:m="http://schemas.openxmlformats.org/officeDocument/2006/math">
                    <m:r>
                      <a:rPr lang="en-US" sz="3200" b="1" i="1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US" sz="3200" b="1" i="0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3200" b="1" i="1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𝟎𝟏</m:t>
                    </m:r>
                  </m:oMath>
                </a14:m>
                <a:r>
                  <a:rPr lang="en-US" sz="3200" b="1" dirty="0">
                    <a:solidFill>
                      <a:schemeClr val="accent1"/>
                    </a:solidFill>
                  </a:rPr>
                  <a:t>.</a:t>
                </a:r>
              </a:p>
              <a:p>
                <a:pPr marL="0" indent="0" algn="ctr">
                  <a:buNone/>
                </a:pPr>
                <a:endParaRPr lang="ru-UA" sz="3600" dirty="0"/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0CF5EC08-305B-4C97-B4A5-120353EACD2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451579" y="2015732"/>
                <a:ext cx="9603275" cy="3970289"/>
              </a:xfrm>
              <a:blipFill>
                <a:blip r:embed="rId3"/>
                <a:stretch>
                  <a:fillRect l="-1587" t="-768"/>
                </a:stretch>
              </a:blipFill>
            </p:spPr>
            <p:txBody>
              <a:bodyPr/>
              <a:lstStyle/>
              <a:p>
                <a:r>
                  <a:rPr lang="ru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3B1AF9D-C34D-46F9-A605-2B88EF341E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66305" y="4647414"/>
            <a:ext cx="1505799" cy="1412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301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>
                <a:extLst>
                  <a:ext uri="{FF2B5EF4-FFF2-40B4-BE49-F238E27FC236}">
                    <a16:creationId xmlns:a16="http://schemas.microsoft.com/office/drawing/2014/main" id="{3EA8ADA1-BE6A-4B0E-87BD-CB319E72D5D0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1451579" y="235670"/>
                <a:ext cx="9603275" cy="1780061"/>
              </a:xfrm>
            </p:spPr>
            <p:txBody>
              <a:bodyPr>
                <a:noAutofit/>
              </a:bodyPr>
              <a:lstStyle/>
              <a:p>
                <a:pPr algn="ctr"/>
                <a:r>
                  <a:rPr lang="uk-UA" sz="1900" b="1" dirty="0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  <a:t>Задача №10</a:t>
                </a:r>
                <a:r>
                  <a:rPr lang="en-US" sz="1900" b="1" dirty="0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  <a:t>:</a:t>
                </a:r>
                <a:br>
                  <a:rPr lang="uk-UA" sz="1900" b="1" dirty="0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</a:br>
                <a:r>
                  <a:rPr lang="uk-UA" sz="1900" b="1" dirty="0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  <a:t>   На Графіку функції </a:t>
                </a:r>
                <a14:m>
                  <m:oMath xmlns:m="http://schemas.openxmlformats.org/officeDocument/2006/math">
                    <m:r>
                      <a:rPr lang="uk-UA" sz="1900" b="1" i="1" dirty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uk-UA" sz="1900" b="1" i="1" dirty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uk-UA" sz="1900" b="1" i="1" dirty="0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k-UA" sz="1900" b="1" i="1" dirty="0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uk-UA" sz="1900" b="1" i="1" dirty="0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den>
                    </m:f>
                    <m:r>
                      <a:rPr lang="en-US" sz="1900" b="1" i="0" dirty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1900" dirty="0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  <a:t>, </a:t>
                </a:r>
                <a:r>
                  <a:rPr lang="ru-RU" sz="1900" dirty="0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  <a:t>де </a:t>
                </a:r>
                <a14:m>
                  <m:oMath xmlns:m="http://schemas.openxmlformats.org/officeDocument/2006/math">
                    <m:r>
                      <a:rPr lang="en-US" sz="1900" b="1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1900" b="1" i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&gt;</m:t>
                    </m:r>
                    <m:r>
                      <a:rPr lang="en-US" sz="1900" b="1" i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r>
                  <a:rPr lang="en-US" sz="1900" b="1" dirty="0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  <a:t>, </a:t>
                </a:r>
                <a:r>
                  <a:rPr lang="ru-RU" sz="1900" b="1" dirty="0" err="1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  <a:t>обираються</a:t>
                </a:r>
                <a:r>
                  <a:rPr lang="ru-RU" sz="1900" b="1" dirty="0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  <a:t> 2 точки </a:t>
                </a:r>
                <a:r>
                  <a:rPr lang="en-US" sz="1900" b="1" i="1" dirty="0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  <a:t>A</a:t>
                </a:r>
                <a:r>
                  <a:rPr lang="en-US" sz="1900" b="1" dirty="0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  <a:t> </a:t>
                </a:r>
                <a:r>
                  <a:rPr lang="uk-UA" sz="1900" b="1" dirty="0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  <a:t>і </a:t>
                </a:r>
                <a:r>
                  <a:rPr lang="en-US" sz="1900" b="1" i="1" dirty="0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  <a:t>B</a:t>
                </a:r>
                <a:r>
                  <a:rPr lang="en-US" sz="1900" b="1" dirty="0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  <a:t>, </a:t>
                </a:r>
                <a:r>
                  <a:rPr lang="ru-RU" sz="1900" b="1" dirty="0" err="1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  <a:t>абсциси</a:t>
                </a:r>
                <a:r>
                  <a:rPr lang="ru-RU" sz="1900" b="1" dirty="0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  <a:t> </a:t>
                </a:r>
                <a:r>
                  <a:rPr lang="ru-RU" sz="1900" b="1" dirty="0" err="1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  <a:t>яких</a:t>
                </a:r>
                <a:r>
                  <a:rPr lang="ru-RU" sz="1900" b="1" dirty="0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  <a:t> до</a:t>
                </a:r>
                <a:r>
                  <a:rPr lang="uk-UA" sz="1900" b="1" dirty="0" err="1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  <a:t>рівнюють</a:t>
                </a:r>
                <a:r>
                  <a:rPr lang="uk-UA" sz="1900" b="1" dirty="0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900" b="1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𝒂</m:t>
                    </m:r>
                  </m:oMath>
                </a14:m>
                <a:r>
                  <a:rPr lang="en-US" sz="1900" b="1" dirty="0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  <a:t> </a:t>
                </a:r>
                <a:r>
                  <a:rPr lang="uk-UA" sz="1900" b="1" dirty="0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  <a:t>і </a:t>
                </a:r>
                <a14:m>
                  <m:oMath xmlns:m="http://schemas.openxmlformats.org/officeDocument/2006/math">
                    <m:r>
                      <a:rPr lang="uk-UA" sz="1900" i="1" dirty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uk-UA" sz="1900" dirty="0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  <a:t> відповідно. Доведіть</a:t>
                </a:r>
                <a:r>
                  <a:rPr lang="en-US" sz="1900" dirty="0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  <a:t>, </a:t>
                </a:r>
                <a:r>
                  <a:rPr lang="ru-RU" sz="1900" dirty="0" err="1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  <a:t>що</a:t>
                </a:r>
                <a:r>
                  <a:rPr lang="ru-RU" sz="1900" dirty="0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  <a:t> </a:t>
                </a:r>
                <a:r>
                  <a:rPr lang="ru-RU" sz="1900" dirty="0" err="1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  <a:t>площа</a:t>
                </a:r>
                <a:r>
                  <a:rPr lang="ru-RU" sz="1900" dirty="0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  <a:t> ф</a:t>
                </a:r>
                <a:r>
                  <a:rPr lang="uk-UA" sz="1900" dirty="0" err="1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  <a:t>ігури</a:t>
                </a:r>
                <a:r>
                  <a:rPr lang="en-US" sz="1900" dirty="0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  <a:t>, </a:t>
                </a:r>
                <a:r>
                  <a:rPr lang="ru-RU" sz="1900" dirty="0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  <a:t>яка </a:t>
                </a:r>
                <a:r>
                  <a:rPr lang="ru-RU" sz="1900" dirty="0" err="1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  <a:t>обмежена</a:t>
                </a:r>
                <a:r>
                  <a:rPr lang="ru-RU" sz="1900" dirty="0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  <a:t> дугою </a:t>
                </a:r>
                <a:r>
                  <a:rPr lang="en-US" sz="1900" b="1" i="1" dirty="0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  <a:t>AB </a:t>
                </a:r>
                <a:r>
                  <a:rPr lang="uk-UA" sz="1900" dirty="0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  <a:t> і  відрізками </a:t>
                </a:r>
                <a:r>
                  <a:rPr lang="en-US" sz="1900" dirty="0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  <a:t>OA </a:t>
                </a:r>
                <a:r>
                  <a:rPr lang="uk-UA" sz="1900" dirty="0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  <a:t>і </a:t>
                </a:r>
                <a:r>
                  <a:rPr lang="en-US" sz="1900" dirty="0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  <a:t>OB (o – </a:t>
                </a:r>
                <a:r>
                  <a:rPr lang="ru-RU" sz="1900" dirty="0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  <a:t>початок </a:t>
                </a:r>
                <a:r>
                  <a:rPr lang="ru-RU" sz="1900" dirty="0" err="1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  <a:t>системи</a:t>
                </a:r>
                <a:r>
                  <a:rPr lang="ru-RU" sz="1900" dirty="0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  <a:t> координат</a:t>
                </a:r>
                <a:r>
                  <a:rPr lang="en-US" sz="1900" dirty="0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  <a:t>)</a:t>
                </a:r>
                <a:r>
                  <a:rPr lang="ru-RU" sz="1900" dirty="0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  <a:t> дор</a:t>
                </a:r>
                <a:r>
                  <a:rPr lang="uk-UA" sz="1900" dirty="0" err="1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  <a:t>івнює</a:t>
                </a:r>
                <a:r>
                  <a:rPr lang="uk-UA" sz="1900" dirty="0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uk-UA" sz="1900" b="1" i="1" dirty="0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uk-UA" sz="1900" b="1" i="1" dirty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𝒍𝒏</m:t>
                        </m:r>
                      </m:fName>
                      <m:e>
                        <m:d>
                          <m:dPr>
                            <m:begChr m:val="|"/>
                            <m:endChr m:val="|"/>
                            <m:ctrlPr>
                              <a:rPr lang="uk-UA" sz="1900" b="1" i="1" dirty="0">
                                <a:solidFill>
                                  <a:schemeClr val="accent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uk-UA" sz="1900" b="1" i="1" dirty="0">
                                    <a:solidFill>
                                      <a:schemeClr val="accent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uk-UA" sz="1900" b="1" i="1" dirty="0">
                                    <a:solidFill>
                                      <a:schemeClr val="accent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𝒃</m:t>
                                </m:r>
                              </m:num>
                              <m:den>
                                <m:r>
                                  <a:rPr lang="uk-UA" sz="1900" b="1" i="1" dirty="0">
                                    <a:solidFill>
                                      <a:schemeClr val="accent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𝒂</m:t>
                                </m:r>
                              </m:den>
                            </m:f>
                          </m:e>
                        </m:d>
                      </m:e>
                    </m:func>
                    <m:r>
                      <a:rPr lang="uk-UA" sz="1900" b="0" i="0" dirty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br>
                  <a:rPr lang="uk-UA" sz="1800" dirty="0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</a:br>
                <a:br>
                  <a:rPr lang="uk-UA" sz="2500" dirty="0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</a:br>
                <a:endParaRPr lang="ru-UA" sz="2500" dirty="0"/>
              </a:p>
            </p:txBody>
          </p:sp>
        </mc:Choice>
        <mc:Fallback xmlns="">
          <p:sp>
            <p:nvSpPr>
              <p:cNvPr id="2" name="Заголовок 1">
                <a:extLst>
                  <a:ext uri="{FF2B5EF4-FFF2-40B4-BE49-F238E27FC236}">
                    <a16:creationId xmlns:a16="http://schemas.microsoft.com/office/drawing/2014/main" id="{3EA8ADA1-BE6A-4B0E-87BD-CB319E72D5D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1451579" y="235670"/>
                <a:ext cx="9603275" cy="1780061"/>
              </a:xfrm>
              <a:blipFill>
                <a:blip r:embed="rId2"/>
                <a:stretch>
                  <a:fillRect l="-190" t="-3767" r="-1079"/>
                </a:stretch>
              </a:blipFill>
            </p:spPr>
            <p:txBody>
              <a:bodyPr/>
              <a:lstStyle/>
              <a:p>
                <a:r>
                  <a:rPr lang="ru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Объект 2">
            <a:extLst>
              <a:ext uri="{FF2B5EF4-FFF2-40B4-BE49-F238E27FC236}">
                <a16:creationId xmlns:a16="http://schemas.microsoft.com/office/drawing/2014/main" id="{0CF5EC08-305B-4C97-B4A5-120353EACD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97028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3200" b="1" dirty="0">
                <a:solidFill>
                  <a:schemeClr val="accent1"/>
                </a:solidFill>
              </a:rPr>
              <a:t>Підказка</a:t>
            </a:r>
            <a:r>
              <a:rPr lang="en-US" sz="3200" b="1" dirty="0">
                <a:solidFill>
                  <a:schemeClr val="accent1"/>
                </a:solidFill>
              </a:rPr>
              <a:t>:</a:t>
            </a:r>
            <a:endParaRPr lang="uk-UA" sz="3200" b="1" dirty="0">
              <a:solidFill>
                <a:schemeClr val="accent1"/>
              </a:solidFill>
            </a:endParaRPr>
          </a:p>
          <a:p>
            <a:pPr marL="0" indent="0" algn="ctr">
              <a:buNone/>
            </a:pPr>
            <a:r>
              <a:rPr lang="uk-UA" sz="3200" b="1" dirty="0">
                <a:solidFill>
                  <a:schemeClr val="accent1"/>
                </a:solidFill>
              </a:rPr>
              <a:t>Використайте те</a:t>
            </a:r>
            <a:r>
              <a:rPr lang="en-US" sz="3200" b="1" dirty="0">
                <a:solidFill>
                  <a:schemeClr val="accent1"/>
                </a:solidFill>
              </a:rPr>
              <a:t>, </a:t>
            </a:r>
            <a:r>
              <a:rPr lang="ru-RU" sz="3200" b="1" dirty="0" err="1">
                <a:solidFill>
                  <a:schemeClr val="accent1"/>
                </a:solidFill>
              </a:rPr>
              <a:t>що</a:t>
            </a:r>
            <a:r>
              <a:rPr lang="ru-RU" sz="3200" b="1" dirty="0">
                <a:solidFill>
                  <a:schemeClr val="accent1"/>
                </a:solidFill>
              </a:rPr>
              <a:t> </a:t>
            </a:r>
            <a:r>
              <a:rPr lang="ru-RU" sz="3200" b="1" dirty="0" err="1">
                <a:solidFill>
                  <a:schemeClr val="accent1"/>
                </a:solidFill>
              </a:rPr>
              <a:t>площ</a:t>
            </a:r>
            <a:r>
              <a:rPr lang="uk-UA" sz="3200" b="1" dirty="0">
                <a:solidFill>
                  <a:schemeClr val="accent1"/>
                </a:solidFill>
              </a:rPr>
              <a:t>і трикутників </a:t>
            </a:r>
            <a:r>
              <a:rPr lang="en-US" sz="3200" b="1" dirty="0">
                <a:solidFill>
                  <a:schemeClr val="accent1"/>
                </a:solidFill>
              </a:rPr>
              <a:t>AOC </a:t>
            </a:r>
            <a:r>
              <a:rPr lang="uk-UA" sz="3200" b="1" dirty="0">
                <a:solidFill>
                  <a:schemeClr val="accent1"/>
                </a:solidFill>
              </a:rPr>
              <a:t>і </a:t>
            </a:r>
            <a:r>
              <a:rPr lang="en-US" sz="3200" b="1" dirty="0">
                <a:solidFill>
                  <a:schemeClr val="accent1"/>
                </a:solidFill>
              </a:rPr>
              <a:t>BOD </a:t>
            </a:r>
            <a:r>
              <a:rPr lang="uk-UA" sz="3200" b="1" dirty="0">
                <a:solidFill>
                  <a:schemeClr val="accent1"/>
                </a:solidFill>
              </a:rPr>
              <a:t>дорівнюють 0</a:t>
            </a:r>
            <a:r>
              <a:rPr lang="en-US" sz="3200" b="1" dirty="0">
                <a:solidFill>
                  <a:schemeClr val="accent1"/>
                </a:solidFill>
              </a:rPr>
              <a:t>,5.</a:t>
            </a:r>
            <a:endParaRPr lang="uk-UA" sz="3200" b="1" dirty="0">
              <a:solidFill>
                <a:schemeClr val="accent1"/>
              </a:solidFill>
            </a:endParaRPr>
          </a:p>
          <a:p>
            <a:pPr marL="0" indent="0" algn="ctr">
              <a:buNone/>
            </a:pPr>
            <a:endParaRPr lang="en-US" sz="3200" b="1" dirty="0">
              <a:solidFill>
                <a:schemeClr val="accent1"/>
              </a:solidFill>
            </a:endParaRPr>
          </a:p>
          <a:p>
            <a:pPr marL="0" indent="0" algn="ctr">
              <a:buNone/>
            </a:pPr>
            <a:endParaRPr lang="ru-UA" sz="36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3600DF5-3944-4368-9378-0D4A86E928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6939" y="3978937"/>
            <a:ext cx="2252554" cy="2007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819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C6CE8E-2CA3-4CEB-8EEC-0DA60D5231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763571"/>
            <a:ext cx="9603276" cy="1090182"/>
          </a:xfrm>
        </p:spPr>
        <p:txBody>
          <a:bodyPr/>
          <a:lstStyle/>
          <a:p>
            <a:pPr algn="ctr"/>
            <a:r>
              <a:rPr lang="uk-UA" b="1" dirty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Задачі Для самостійного </a:t>
            </a:r>
            <a:r>
              <a:rPr lang="uk-UA" b="1" dirty="0" err="1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розв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’</a:t>
            </a:r>
            <a:r>
              <a:rPr lang="ru-RU" b="1" dirty="0" err="1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язування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:</a:t>
            </a:r>
            <a:endParaRPr lang="ru-UA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97ADEA90-CA54-4099-91CA-B73D5A10BE8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451579" y="2015732"/>
                <a:ext cx="10661864" cy="364035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ru-RU" sz="195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1) </a:t>
                </a:r>
                <a:r>
                  <a:rPr lang="ru-RU" sz="195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Додатн</a:t>
                </a:r>
                <a:r>
                  <a:rPr lang="uk-UA" sz="195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і</a:t>
                </a:r>
                <a:r>
                  <a:rPr lang="ru-RU" sz="195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числа </a:t>
                </a:r>
                <a14:m>
                  <m:oMath xmlns:m="http://schemas.openxmlformats.org/officeDocument/2006/math">
                    <m:r>
                      <a:rPr lang="ru-RU" sz="1950" b="1" i="1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𝒂</m:t>
                    </m:r>
                    <m:r>
                      <a:rPr lang="ru-RU" sz="1950" b="1" i="0" dirty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ru-RU" sz="1950" b="1" i="1" dirty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𝒃</m:t>
                    </m:r>
                    <m:r>
                      <a:rPr lang="uk-UA" sz="1950" b="1" i="1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ru-RU" sz="1950" b="1" i="0" dirty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ⅈ</m:t>
                    </m:r>
                    <m:r>
                      <a:rPr lang="uk-UA" sz="1950" b="1" i="0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ru-RU" sz="1950" b="1" i="1" dirty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𝒄</m:t>
                    </m:r>
                  </m:oMath>
                </a14:m>
                <a:r>
                  <a:rPr lang="ru-RU" sz="195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95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задовольнють</a:t>
                </a:r>
                <a:r>
                  <a:rPr lang="ru-RU" sz="195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95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рівність</a:t>
                </a:r>
                <a:r>
                  <a:rPr lang="ru-RU" sz="195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1950" b="1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ru-RU" sz="1950" b="1" i="1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  <m:sup>
                        <m:r>
                          <a:rPr lang="ru-RU" sz="1950" b="1" i="0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ru-RU" sz="1950" b="1" i="0" dirty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ru-RU" sz="1950" b="1" i="1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ru-RU" sz="1950" b="1" i="1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</m:e>
                      <m:sup>
                        <m:r>
                          <a:rPr lang="ru-RU" sz="1950" b="1" i="0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ru-RU" sz="1950" b="1" i="0" dirty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ru-RU" sz="1950" b="1" i="1" dirty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𝒂𝒃</m:t>
                    </m:r>
                    <m:r>
                      <a:rPr lang="ru-RU" sz="1950" b="1" i="0" dirty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ru-RU" sz="1950" b="1" i="1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ru-RU" sz="1950" b="1" i="1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𝒄</m:t>
                        </m:r>
                      </m:e>
                      <m:sup>
                        <m:r>
                          <a:rPr lang="ru-RU" sz="1950" b="1" i="0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ru-RU" sz="195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ru-RU" sz="195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Доведіть</a:t>
                </a:r>
                <a:r>
                  <a:rPr lang="en-US" sz="195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ru-RU" sz="195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що</a:t>
                </a:r>
                <a:r>
                  <a:rPr lang="ru-RU" sz="195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ru-RU" sz="1950" b="1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ru-RU" sz="1950" b="1" i="1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  <m:r>
                          <a:rPr lang="ru-RU" sz="1950" b="1" i="0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ru-RU" sz="1950" b="1" i="1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𝒄</m:t>
                        </m:r>
                      </m:e>
                    </m:d>
                    <m:d>
                      <m:dPr>
                        <m:ctrlPr>
                          <a:rPr lang="ru-RU" sz="1950" b="1" i="1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ru-RU" sz="1950" b="1" i="1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  <m:r>
                          <a:rPr lang="ru-RU" sz="1950" b="1" i="0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ru-RU" sz="1950" b="1" i="1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𝒄</m:t>
                        </m:r>
                      </m:e>
                    </m:d>
                    <m:r>
                      <a:rPr lang="ru-RU" sz="1950" b="1" i="0" dirty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≤</m:t>
                    </m:r>
                    <m:r>
                      <a:rPr lang="ru-RU" sz="1950" b="1" i="0" dirty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r>
                  <a:rPr lang="ru-RU" sz="195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>
                  <a:buNone/>
                </a:pPr>
                <a:r>
                  <a:rPr lang="ru-RU" sz="195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2) </a:t>
                </a:r>
                <a:r>
                  <a:rPr lang="ru-RU" sz="195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Розв</a:t>
                </a:r>
                <a:r>
                  <a:rPr lang="en-US" sz="195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’</a:t>
                </a:r>
                <a:r>
                  <a:rPr lang="ru-RU" sz="195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яж</a:t>
                </a:r>
                <a:r>
                  <a:rPr lang="uk-UA" sz="195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іть</a:t>
                </a:r>
                <a:r>
                  <a:rPr lang="uk-UA" sz="195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рівняння</a:t>
                </a:r>
                <a:r>
                  <a:rPr lang="en-US" sz="195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1950" b="1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ru-RU" sz="1950" b="1" i="1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ru-RU" sz="1950" b="1" i="0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ru-RU" sz="1950" b="1" i="0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func>
                          <m:funcPr>
                            <m:ctrlPr>
                              <a:rPr lang="ru-RU" sz="1950" b="1" i="1" dirty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ru-RU" sz="1950" b="1" i="0" dirty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𝐜𝐨𝐬</m:t>
                            </m:r>
                          </m:fName>
                          <m:e>
                            <m:r>
                              <a:rPr lang="ru-RU" sz="1950" b="1" i="1" dirty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</m:func>
                      </m:e>
                    </m:rad>
                    <m:r>
                      <a:rPr lang="ru-RU" sz="1950" b="1" i="0" dirty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+</m:t>
                    </m:r>
                    <m:rad>
                      <m:radPr>
                        <m:degHide m:val="on"/>
                        <m:ctrlPr>
                          <a:rPr lang="ru-RU" sz="1950" b="1" i="1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ru-RU" sz="1950" b="1" i="0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ru-RU" sz="1950" b="1" i="0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ru-RU" sz="1950" b="1" i="0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  <m:func>
                          <m:funcPr>
                            <m:ctrlPr>
                              <a:rPr lang="ru-RU" sz="1950" b="1" i="1" dirty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ru-RU" sz="1950" b="1" i="0" dirty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𝐜𝐨𝐬</m:t>
                            </m:r>
                          </m:fName>
                          <m:e>
                            <m:r>
                              <a:rPr lang="ru-RU" sz="1950" b="1" i="1" dirty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</m:func>
                      </m:e>
                    </m:rad>
                    <m:r>
                      <a:rPr lang="ru-RU" sz="1950" b="1" i="0" dirty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ru-RU" sz="1950" b="1" i="1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ru-RU" sz="1950" b="1" i="0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ru-RU" sz="1950" b="1" i="0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ru-RU" sz="1950" b="1" i="0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  <m:func>
                          <m:funcPr>
                            <m:ctrlPr>
                              <a:rPr lang="ru-RU" sz="1950" b="1" i="1" dirty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ru-RU" sz="1950" b="1" i="0" dirty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𝐜𝐨𝐬</m:t>
                            </m:r>
                          </m:fName>
                          <m:e>
                            <m:r>
                              <a:rPr lang="ru-RU" sz="1950" b="1" i="0" dirty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  <m:r>
                              <a:rPr lang="ru-RU" sz="1950" b="1" i="1" dirty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</m:func>
                      </m:e>
                    </m:rad>
                    <m:r>
                      <a:rPr lang="en-US" sz="1950" b="1" i="0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US" sz="195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95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де</a:t>
                </a:r>
                <a:r>
                  <a:rPr lang="en-US" sz="195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1950" b="1" i="1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𝟎</m:t>
                    </m:r>
                    <m:r>
                      <a:rPr lang="ru-RU" sz="1950" b="1" i="0" dirty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&lt;</m:t>
                    </m:r>
                    <m:r>
                      <a:rPr lang="ru-RU" sz="1950" b="1" i="1" dirty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ru-RU" sz="1950" b="1" i="0" dirty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&lt;</m:t>
                    </m:r>
                    <m:f>
                      <m:fPr>
                        <m:ctrlPr>
                          <a:rPr lang="ru-RU" sz="1950" b="1" i="1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950" b="1" i="1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𝝅</m:t>
                        </m:r>
                      </m:num>
                      <m:den>
                        <m:r>
                          <a:rPr lang="ru-RU" sz="1950" b="1" i="0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ru-RU" sz="1950" b="1" i="0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ru-RU" sz="195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ru-RU" sz="195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3) </a:t>
                </a:r>
                <a:r>
                  <a:rPr lang="ru-RU" sz="195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Знайд</a:t>
                </a:r>
                <a:r>
                  <a:rPr lang="uk-UA" sz="195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іть</a:t>
                </a:r>
                <a:r>
                  <a:rPr lang="uk-UA" sz="195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найменше значення </a:t>
                </a:r>
                <a:r>
                  <a:rPr lang="uk-UA" sz="195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фунуції</a:t>
                </a:r>
                <a:r>
                  <a:rPr lang="uk-UA" sz="195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1950" b="1" i="1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ru-RU" sz="1950" b="1" i="1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ru-RU" sz="1950" b="1" i="1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ru-RU" sz="1950" b="1" i="0" dirty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ru-RU" sz="1950" b="1" i="1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ru-RU" sz="1950" b="1" i="1" dirty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ru-RU" sz="1950" b="1" i="1" dirty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𝒂</m:t>
                            </m:r>
                          </m:e>
                          <m:sup>
                            <m:r>
                              <a:rPr lang="ru-RU" sz="1950" b="1" i="0" dirty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ru-RU" sz="1950" b="1" i="0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ru-RU" sz="1950" b="1" i="1" dirty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ru-RU" sz="1950" b="1" i="1" dirty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ru-RU" sz="1950" b="1" i="0" dirty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e>
                    </m:rad>
                    <m:r>
                      <a:rPr lang="ru-RU" sz="1950" b="1" i="0" dirty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+</m:t>
                    </m:r>
                    <m:rad>
                      <m:radPr>
                        <m:degHide m:val="on"/>
                        <m:ctrlPr>
                          <a:rPr lang="ru-RU" sz="1950" b="1" i="1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ru-RU" sz="1950" b="1" i="1" dirty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ru-RU" sz="1950" b="1" i="1" dirty="0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ru-RU" sz="1950" b="1" i="1" dirty="0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</a:rPr>
                                  <m:t>𝒃</m:t>
                                </m:r>
                                <m:r>
                                  <a:rPr lang="ru-RU" sz="1950" b="1" i="0" dirty="0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ru-RU" sz="1950" b="1" i="1" dirty="0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e>
                            </m:d>
                          </m:e>
                          <m:sup>
                            <m:r>
                              <a:rPr lang="ru-RU" sz="1950" b="1" i="0" dirty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ru-RU" sz="1950" b="1" i="0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ru-RU" sz="1950" b="1" i="1" dirty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ru-RU" sz="1950" b="1" i="1" dirty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𝒄</m:t>
                            </m:r>
                          </m:e>
                          <m:sup>
                            <m:r>
                              <a:rPr lang="ru-RU" sz="1950" b="1" i="0" dirty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e>
                    </m:rad>
                    <m:r>
                      <a:rPr lang="en-US" sz="1950" b="1" i="0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US" sz="195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95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де  </a:t>
                </a:r>
                <a14:m>
                  <m:oMath xmlns:m="http://schemas.openxmlformats.org/officeDocument/2006/math">
                    <m:r>
                      <a:rPr lang="en-US" sz="1950" b="1" i="0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    </m:t>
                    </m:r>
                    <m:r>
                      <a:rPr lang="en-US" sz="1950" b="1" i="1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ru-RU" sz="1950" b="1" i="1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𝒂</m:t>
                    </m:r>
                    <m:r>
                      <a:rPr lang="ru-RU" sz="1950" b="1" i="0" dirty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ru-RU" sz="1950" b="1" i="1" dirty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𝒃</m:t>
                    </m:r>
                    <m:r>
                      <a:rPr lang="ru-RU" sz="1950" b="1" i="1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ru-RU" sz="1950" b="1" i="0" dirty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ⅈ</m:t>
                    </m:r>
                    <m:r>
                      <a:rPr lang="ru-RU" sz="1950" b="1" i="0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ru-RU" sz="1950" b="1" i="1" dirty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𝒄</m:t>
                    </m:r>
                    <m:r>
                      <a:rPr lang="ru-RU" sz="1950" b="1" i="0" dirty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ru-RU" sz="195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95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додатн</a:t>
                </a:r>
                <a:r>
                  <a:rPr lang="uk-UA" sz="195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і числа.</a:t>
                </a:r>
              </a:p>
              <a:p>
                <a:pPr marL="0" indent="0">
                  <a:buNone/>
                </a:pPr>
                <a:r>
                  <a:rPr lang="uk-UA" sz="195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4) Знайдіть усі натуральні </a:t>
                </a:r>
                <a:r>
                  <a:rPr lang="uk-UA" sz="195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розв</a:t>
                </a:r>
                <a:r>
                  <a:rPr lang="en-US" sz="195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’</a:t>
                </a:r>
                <a:r>
                  <a:rPr lang="ru-RU" sz="195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я</a:t>
                </a:r>
                <a:r>
                  <a:rPr lang="uk-UA" sz="195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зки</a:t>
                </a:r>
                <a:r>
                  <a:rPr lang="uk-UA" sz="195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рівняння</a:t>
                </a:r>
                <a:r>
                  <a:rPr lang="en-US" sz="195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ru-RU" sz="1950" b="1" i="1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ru-RU" sz="1950" b="1" i="1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𝒂𝒓𝒄𝒕𝒈</m:t>
                        </m:r>
                      </m:fName>
                      <m:e>
                        <m:r>
                          <a:rPr lang="ru-RU" sz="1950" b="1" i="1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func>
                    <m:r>
                      <a:rPr lang="ru-RU" sz="1950" b="1" i="1" dirty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+</m:t>
                    </m:r>
                    <m:func>
                      <m:funcPr>
                        <m:ctrlPr>
                          <a:rPr lang="ru-RU" sz="1950" b="1" i="1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ru-RU" sz="1950" b="1" i="1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𝒂𝒓𝒄𝒕𝒈</m:t>
                        </m:r>
                      </m:fName>
                      <m:e>
                        <m:r>
                          <a:rPr lang="ru-RU" sz="1950" b="1" i="1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𝒚</m:t>
                        </m:r>
                      </m:e>
                    </m:func>
                    <m:r>
                      <a:rPr lang="ru-RU" sz="1950" b="1" i="1" dirty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+</m:t>
                    </m:r>
                    <m:func>
                      <m:funcPr>
                        <m:ctrlPr>
                          <a:rPr lang="ru-RU" sz="1950" b="1" i="1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ru-RU" sz="1950" b="1" i="1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𝒂𝒓𝒄𝒕𝒈</m:t>
                        </m:r>
                      </m:fName>
                      <m:e>
                        <m:r>
                          <a:rPr lang="ru-RU" sz="1950" b="1" i="1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𝒛</m:t>
                        </m:r>
                      </m:e>
                    </m:func>
                    <m:r>
                      <a:rPr lang="ru-RU" sz="1950" b="1" i="1" dirty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sz="1950" b="1" i="1" dirty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𝝅</m:t>
                    </m:r>
                  </m:oMath>
                </a14:m>
                <a:r>
                  <a:rPr lang="en-US" sz="1950" b="1" i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>
                  <a:buNone/>
                </a:pPr>
                <a:r>
                  <a:rPr lang="en-US" sz="195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5) </a:t>
                </a:r>
                <a:r>
                  <a:rPr lang="ru-RU" sz="195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Обчисл</a:t>
                </a:r>
                <a:r>
                  <a:rPr lang="uk-UA" sz="195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іть</a:t>
                </a:r>
                <a:r>
                  <a:rPr lang="uk-UA" sz="195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195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97ADEA90-CA54-4099-91CA-B73D5A10BE8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451579" y="2015732"/>
                <a:ext cx="10661864" cy="3640350"/>
              </a:xfrm>
              <a:blipFill>
                <a:blip r:embed="rId2"/>
                <a:stretch>
                  <a:fillRect l="-572"/>
                </a:stretch>
              </a:blipFill>
            </p:spPr>
            <p:txBody>
              <a:bodyPr/>
              <a:lstStyle/>
              <a:p>
                <a:r>
                  <a:rPr lang="ru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8077081-BD0F-4F1D-A748-911CC98C91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5212" y="4817097"/>
            <a:ext cx="2654929" cy="630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66238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51DD8B-3972-4386-A7DD-8AC580B2A4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678730"/>
            <a:ext cx="9603275" cy="867266"/>
          </a:xfrm>
        </p:spPr>
        <p:txBody>
          <a:bodyPr>
            <a:normAutofit/>
          </a:bodyPr>
          <a:lstStyle/>
          <a:p>
            <a:pPr algn="ctr"/>
            <a:r>
              <a:rPr lang="uk-UA" sz="5400" b="1" dirty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Анотація</a:t>
            </a:r>
            <a:endParaRPr lang="ru-UA" sz="5400" b="1" dirty="0">
              <a:solidFill>
                <a:schemeClr val="accent2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3E5AF96-50CB-413B-9F5A-292B8A082F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13641"/>
            <a:ext cx="10515600" cy="485480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b="1" dirty="0" err="1">
                <a:solidFill>
                  <a:schemeClr val="accent1"/>
                </a:solidFill>
              </a:rPr>
              <a:t>Ця</a:t>
            </a:r>
            <a:r>
              <a:rPr lang="ru-RU" sz="3600" b="1" dirty="0">
                <a:solidFill>
                  <a:schemeClr val="accent1"/>
                </a:solidFill>
              </a:rPr>
              <a:t> </a:t>
            </a:r>
            <a:r>
              <a:rPr lang="ru-RU" sz="3600" b="1" dirty="0" err="1">
                <a:solidFill>
                  <a:schemeClr val="accent1"/>
                </a:solidFill>
              </a:rPr>
              <a:t>презентац</a:t>
            </a:r>
            <a:r>
              <a:rPr lang="uk-UA" sz="3600" b="1" dirty="0" err="1">
                <a:solidFill>
                  <a:schemeClr val="accent1"/>
                </a:solidFill>
              </a:rPr>
              <a:t>ія</a:t>
            </a:r>
            <a:r>
              <a:rPr lang="uk-UA" sz="3600" b="1" dirty="0">
                <a:solidFill>
                  <a:schemeClr val="accent1"/>
                </a:solidFill>
              </a:rPr>
              <a:t> </a:t>
            </a:r>
            <a:r>
              <a:rPr lang="ru-RU" sz="3600" b="1" dirty="0" err="1">
                <a:solidFill>
                  <a:schemeClr val="accent1"/>
                </a:solidFill>
              </a:rPr>
              <a:t>присвячена</a:t>
            </a:r>
            <a:r>
              <a:rPr lang="ru-RU" sz="3600" b="1" dirty="0">
                <a:solidFill>
                  <a:schemeClr val="accent1"/>
                </a:solidFill>
              </a:rPr>
              <a:t> </a:t>
            </a:r>
            <a:r>
              <a:rPr lang="ru-RU" sz="3600" b="1" dirty="0" err="1">
                <a:solidFill>
                  <a:schemeClr val="accent1"/>
                </a:solidFill>
              </a:rPr>
              <a:t>геометричному</a:t>
            </a:r>
            <a:r>
              <a:rPr lang="ru-RU" sz="3600" b="1" dirty="0">
                <a:solidFill>
                  <a:schemeClr val="accent1"/>
                </a:solidFill>
              </a:rPr>
              <a:t> </a:t>
            </a:r>
            <a:r>
              <a:rPr lang="ru-RU" sz="3600" b="1" dirty="0" err="1">
                <a:solidFill>
                  <a:schemeClr val="accent1"/>
                </a:solidFill>
              </a:rPr>
              <a:t>розв’язанню</a:t>
            </a:r>
            <a:r>
              <a:rPr lang="ru-RU" sz="3600" b="1" dirty="0">
                <a:solidFill>
                  <a:schemeClr val="accent1"/>
                </a:solidFill>
              </a:rPr>
              <a:t> </a:t>
            </a:r>
            <a:r>
              <a:rPr lang="ru-RU" sz="3600" b="1" dirty="0" err="1">
                <a:solidFill>
                  <a:schemeClr val="accent1"/>
                </a:solidFill>
              </a:rPr>
              <a:t>негеометричних</a:t>
            </a:r>
            <a:r>
              <a:rPr lang="ru-RU" sz="3600" b="1" dirty="0">
                <a:solidFill>
                  <a:schemeClr val="accent1"/>
                </a:solidFill>
              </a:rPr>
              <a:t> задач, </a:t>
            </a:r>
            <a:r>
              <a:rPr lang="ru-RU" sz="3600" b="1" dirty="0" err="1">
                <a:solidFill>
                  <a:schemeClr val="accent1"/>
                </a:solidFill>
              </a:rPr>
              <a:t>зроблено</a:t>
            </a:r>
            <a:r>
              <a:rPr lang="ru-RU" sz="3600" b="1" dirty="0">
                <a:solidFill>
                  <a:schemeClr val="accent1"/>
                </a:solidFill>
              </a:rPr>
              <a:t> </a:t>
            </a:r>
            <a:r>
              <a:rPr lang="ru-RU" sz="3600" b="1" dirty="0" err="1">
                <a:solidFill>
                  <a:schemeClr val="accent1"/>
                </a:solidFill>
              </a:rPr>
              <a:t>спробу</a:t>
            </a:r>
            <a:r>
              <a:rPr lang="ru-RU" sz="3600" b="1" dirty="0">
                <a:solidFill>
                  <a:schemeClr val="accent1"/>
                </a:solidFill>
              </a:rPr>
              <a:t> </a:t>
            </a:r>
            <a:r>
              <a:rPr lang="ru-RU" sz="3600" b="1" dirty="0" err="1">
                <a:solidFill>
                  <a:schemeClr val="accent1"/>
                </a:solidFill>
              </a:rPr>
              <a:t>продемонструвати</a:t>
            </a:r>
            <a:r>
              <a:rPr lang="ru-RU" sz="3600" b="1" dirty="0">
                <a:solidFill>
                  <a:schemeClr val="accent1"/>
                </a:solidFill>
              </a:rPr>
              <a:t>, </a:t>
            </a:r>
            <a:r>
              <a:rPr lang="ru-RU" sz="3600" b="1" dirty="0" err="1">
                <a:solidFill>
                  <a:schemeClr val="accent1"/>
                </a:solidFill>
              </a:rPr>
              <a:t>яким</a:t>
            </a:r>
            <a:r>
              <a:rPr lang="ru-RU" sz="3600" b="1" dirty="0">
                <a:solidFill>
                  <a:schemeClr val="accent1"/>
                </a:solidFill>
              </a:rPr>
              <a:t> чином </a:t>
            </a:r>
            <a:r>
              <a:rPr lang="ru-RU" sz="3600" b="1" dirty="0" err="1">
                <a:solidFill>
                  <a:schemeClr val="accent1"/>
                </a:solidFill>
              </a:rPr>
              <a:t>можна</a:t>
            </a:r>
            <a:r>
              <a:rPr lang="ru-RU" sz="3600" b="1" dirty="0">
                <a:solidFill>
                  <a:schemeClr val="accent1"/>
                </a:solidFill>
              </a:rPr>
              <a:t> </a:t>
            </a:r>
            <a:r>
              <a:rPr lang="ru-RU" sz="3600" b="1" dirty="0" err="1">
                <a:solidFill>
                  <a:schemeClr val="accent1"/>
                </a:solidFill>
              </a:rPr>
              <a:t>перекласти</a:t>
            </a:r>
            <a:r>
              <a:rPr lang="ru-RU" sz="3600" b="1" dirty="0">
                <a:solidFill>
                  <a:schemeClr val="accent1"/>
                </a:solidFill>
              </a:rPr>
              <a:t> </a:t>
            </a:r>
            <a:r>
              <a:rPr lang="ru-RU" sz="3600" b="1" dirty="0" err="1">
                <a:solidFill>
                  <a:schemeClr val="accent1"/>
                </a:solidFill>
              </a:rPr>
              <a:t>умову</a:t>
            </a:r>
            <a:r>
              <a:rPr lang="ru-RU" sz="3600" b="1" dirty="0">
                <a:solidFill>
                  <a:schemeClr val="accent1"/>
                </a:solidFill>
              </a:rPr>
              <a:t> </a:t>
            </a:r>
            <a:r>
              <a:rPr lang="ru-RU" sz="3600" b="1" dirty="0" err="1">
                <a:solidFill>
                  <a:schemeClr val="accent1"/>
                </a:solidFill>
              </a:rPr>
              <a:t>задачі</a:t>
            </a:r>
            <a:r>
              <a:rPr lang="ru-RU" sz="3600" b="1" dirty="0">
                <a:solidFill>
                  <a:schemeClr val="accent1"/>
                </a:solidFill>
              </a:rPr>
              <a:t> на </a:t>
            </a:r>
            <a:r>
              <a:rPr lang="ru-RU" sz="3600" b="1" dirty="0" err="1">
                <a:solidFill>
                  <a:schemeClr val="accent1"/>
                </a:solidFill>
              </a:rPr>
              <a:t>мову</a:t>
            </a:r>
            <a:r>
              <a:rPr lang="ru-RU" sz="3600" b="1" dirty="0">
                <a:solidFill>
                  <a:schemeClr val="accent1"/>
                </a:solidFill>
              </a:rPr>
              <a:t> </a:t>
            </a:r>
            <a:r>
              <a:rPr lang="ru-RU" sz="3600" b="1" dirty="0" err="1">
                <a:solidFill>
                  <a:schemeClr val="accent1"/>
                </a:solidFill>
              </a:rPr>
              <a:t>геометрії</a:t>
            </a:r>
            <a:r>
              <a:rPr lang="ru-RU" sz="3600" b="1" dirty="0">
                <a:solidFill>
                  <a:schemeClr val="accent1"/>
                </a:solidFill>
              </a:rPr>
              <a:t>, </a:t>
            </a:r>
            <a:r>
              <a:rPr lang="ru-RU" sz="3600" b="1" dirty="0" err="1">
                <a:solidFill>
                  <a:schemeClr val="accent1"/>
                </a:solidFill>
              </a:rPr>
              <a:t>після</a:t>
            </a:r>
            <a:r>
              <a:rPr lang="ru-RU" sz="3600" b="1" dirty="0">
                <a:solidFill>
                  <a:schemeClr val="accent1"/>
                </a:solidFill>
              </a:rPr>
              <a:t> </a:t>
            </a:r>
            <a:r>
              <a:rPr lang="ru-RU" sz="3600" b="1" dirty="0" err="1">
                <a:solidFill>
                  <a:schemeClr val="accent1"/>
                </a:solidFill>
              </a:rPr>
              <a:t>чого</a:t>
            </a:r>
            <a:r>
              <a:rPr lang="ru-RU" sz="3600" b="1" dirty="0">
                <a:solidFill>
                  <a:schemeClr val="accent1"/>
                </a:solidFill>
              </a:rPr>
              <a:t> </a:t>
            </a:r>
            <a:r>
              <a:rPr lang="ru-RU" sz="3600" b="1" dirty="0" err="1">
                <a:solidFill>
                  <a:schemeClr val="accent1"/>
                </a:solidFill>
              </a:rPr>
              <a:t>показати</a:t>
            </a:r>
            <a:r>
              <a:rPr lang="ru-RU" sz="3600" b="1" dirty="0">
                <a:solidFill>
                  <a:schemeClr val="accent1"/>
                </a:solidFill>
              </a:rPr>
              <a:t> красу й </a:t>
            </a:r>
            <a:r>
              <a:rPr lang="ru-RU" sz="3600" b="1" dirty="0" err="1">
                <a:solidFill>
                  <a:schemeClr val="accent1"/>
                </a:solidFill>
              </a:rPr>
              <a:t>ефективність</a:t>
            </a:r>
            <a:r>
              <a:rPr lang="ru-RU" sz="3600" b="1" dirty="0">
                <a:solidFill>
                  <a:schemeClr val="accent1"/>
                </a:solidFill>
              </a:rPr>
              <a:t> </a:t>
            </a:r>
            <a:r>
              <a:rPr lang="ru-RU" sz="3600" b="1" dirty="0" err="1">
                <a:solidFill>
                  <a:schemeClr val="accent1"/>
                </a:solidFill>
              </a:rPr>
              <a:t>геометричного</a:t>
            </a:r>
            <a:r>
              <a:rPr lang="ru-RU" sz="3600" b="1" dirty="0">
                <a:solidFill>
                  <a:schemeClr val="accent1"/>
                </a:solidFill>
              </a:rPr>
              <a:t> методу </a:t>
            </a:r>
            <a:r>
              <a:rPr lang="ru-RU" sz="3600" b="1" dirty="0" err="1">
                <a:solidFill>
                  <a:schemeClr val="accent1"/>
                </a:solidFill>
              </a:rPr>
              <a:t>її</a:t>
            </a:r>
            <a:r>
              <a:rPr lang="ru-RU" sz="3600" b="1" dirty="0">
                <a:solidFill>
                  <a:schemeClr val="accent1"/>
                </a:solidFill>
              </a:rPr>
              <a:t> </a:t>
            </a:r>
            <a:r>
              <a:rPr lang="ru-RU" sz="3600" b="1" dirty="0" err="1">
                <a:solidFill>
                  <a:schemeClr val="accent1"/>
                </a:solidFill>
              </a:rPr>
              <a:t>розв’язання</a:t>
            </a:r>
            <a:r>
              <a:rPr lang="ru-RU" sz="3600" b="1" dirty="0">
                <a:solidFill>
                  <a:schemeClr val="accent1"/>
                </a:solidFill>
              </a:rPr>
              <a:t>. </a:t>
            </a:r>
            <a:endParaRPr lang="ru-UA" sz="36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43510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AD64B3-BC03-40DB-BC0C-C6DE58B57F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160257"/>
            <a:ext cx="9603275" cy="1923068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err="1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ТиПи</a:t>
            </a:r>
            <a:r>
              <a:rPr lang="ru-RU" sz="3600" b="1" dirty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ru-RU" sz="3600" b="1" dirty="0" err="1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Задачі</a:t>
            </a:r>
            <a:r>
              <a:rPr lang="ru-RU" sz="3600" b="1" dirty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, як</a:t>
            </a:r>
            <a:r>
              <a:rPr lang="uk-UA" sz="3600" b="1" dirty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і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ru-RU" sz="3600" b="1" dirty="0" err="1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можуть</a:t>
            </a:r>
            <a:r>
              <a:rPr lang="ru-RU" sz="3600" b="1" dirty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 бути </a:t>
            </a:r>
            <a:r>
              <a:rPr lang="ru-RU" sz="3600" b="1" dirty="0" err="1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розв’язан</a:t>
            </a:r>
            <a:r>
              <a:rPr lang="uk-UA" sz="3600" b="1" dirty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і</a:t>
            </a:r>
            <a:r>
              <a:rPr lang="ru-RU" sz="3600" b="1" dirty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 за </a:t>
            </a:r>
            <a:r>
              <a:rPr lang="ru-RU" sz="3600" b="1" dirty="0" err="1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допомогою</a:t>
            </a:r>
            <a:r>
              <a:rPr lang="ru-RU" sz="3600" b="1" dirty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ru-RU" sz="3600" b="1" dirty="0" err="1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геометричної</a:t>
            </a:r>
            <a:r>
              <a:rPr lang="ru-RU" sz="3600" b="1" dirty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ru-RU" sz="3600" b="1" dirty="0" err="1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інтерпретації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:</a:t>
            </a:r>
            <a:endParaRPr lang="ru-UA" sz="3600" b="1" dirty="0">
              <a:solidFill>
                <a:schemeClr val="accent2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B9A687C-A447-4E96-BF31-4627558CAF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791179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chemeClr val="accent1"/>
                </a:solidFill>
              </a:rPr>
              <a:t>Р</a:t>
            </a:r>
            <a:r>
              <a:rPr lang="uk-UA" sz="2400" b="1" dirty="0" err="1">
                <a:solidFill>
                  <a:schemeClr val="accent1"/>
                </a:solidFill>
              </a:rPr>
              <a:t>івняння</a:t>
            </a:r>
            <a:r>
              <a:rPr lang="uk-UA" sz="2400" b="1" dirty="0">
                <a:solidFill>
                  <a:schemeClr val="accent1"/>
                </a:solidFill>
              </a:rPr>
              <a:t> і системи рівнянь з однією або декількома змінними</a:t>
            </a:r>
          </a:p>
          <a:p>
            <a:r>
              <a:rPr lang="uk-UA" sz="2400" b="1" dirty="0">
                <a:solidFill>
                  <a:schemeClr val="accent1"/>
                </a:solidFill>
              </a:rPr>
              <a:t>Задачі на знаходження найбільшого і найменшого значення функції однієї або декількох змінних</a:t>
            </a:r>
          </a:p>
          <a:p>
            <a:r>
              <a:rPr lang="uk-UA" sz="2400" b="1" dirty="0">
                <a:solidFill>
                  <a:schemeClr val="accent1"/>
                </a:solidFill>
              </a:rPr>
              <a:t>Доведення числових і </a:t>
            </a:r>
            <a:r>
              <a:rPr lang="ru-RU" sz="2400" b="1" dirty="0" err="1">
                <a:solidFill>
                  <a:schemeClr val="accent1"/>
                </a:solidFill>
              </a:rPr>
              <a:t>алгебраїчних</a:t>
            </a:r>
            <a:r>
              <a:rPr lang="uk-UA" sz="2400" b="1" dirty="0">
                <a:solidFill>
                  <a:schemeClr val="accent1"/>
                </a:solidFill>
              </a:rPr>
              <a:t> </a:t>
            </a:r>
            <a:r>
              <a:rPr lang="uk-UA" sz="2400" b="1" dirty="0" err="1">
                <a:solidFill>
                  <a:schemeClr val="accent1"/>
                </a:solidFill>
              </a:rPr>
              <a:t>нерівностей</a:t>
            </a:r>
            <a:endParaRPr lang="uk-UA" sz="2400" b="1" dirty="0">
              <a:solidFill>
                <a:schemeClr val="accent1"/>
              </a:solidFill>
            </a:endParaRPr>
          </a:p>
          <a:p>
            <a:r>
              <a:rPr lang="uk-UA" sz="2400" b="1" dirty="0">
                <a:solidFill>
                  <a:schemeClr val="accent1"/>
                </a:solidFill>
              </a:rPr>
              <a:t>Знаходження значень виразів</a:t>
            </a:r>
            <a:r>
              <a:rPr lang="en-US" sz="2400" b="1" dirty="0">
                <a:solidFill>
                  <a:schemeClr val="accent1"/>
                </a:solidFill>
              </a:rPr>
              <a:t>, </a:t>
            </a:r>
            <a:r>
              <a:rPr lang="ru-RU" sz="2400" b="1" dirty="0">
                <a:solidFill>
                  <a:schemeClr val="accent1"/>
                </a:solidFill>
              </a:rPr>
              <a:t>як</a:t>
            </a:r>
            <a:r>
              <a:rPr lang="uk-UA" sz="2400" b="1" dirty="0">
                <a:solidFill>
                  <a:schemeClr val="accent1"/>
                </a:solidFill>
              </a:rPr>
              <a:t>і містять обернені тригонометричні функції</a:t>
            </a:r>
          </a:p>
          <a:p>
            <a:r>
              <a:rPr lang="uk-UA" sz="2400" b="1" dirty="0">
                <a:solidFill>
                  <a:schemeClr val="accent1"/>
                </a:solidFill>
              </a:rPr>
              <a:t>Знаходження визначених інтегралів</a:t>
            </a:r>
          </a:p>
          <a:p>
            <a:endParaRPr lang="uk-UA" sz="2400" b="1" dirty="0">
              <a:solidFill>
                <a:schemeClr val="accent1"/>
              </a:solidFill>
            </a:endParaRPr>
          </a:p>
          <a:p>
            <a:endParaRPr lang="uk-UA" sz="24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26890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4E908C-E264-49E8-8AA1-256304286C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Що Необхідно Знати Для Вирішення Задач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:</a:t>
            </a:r>
            <a:endParaRPr lang="ru-UA" b="1" dirty="0">
              <a:solidFill>
                <a:schemeClr val="accent2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85ABBC6-6E0C-4C57-A13D-7B41C210CB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1960776"/>
            <a:ext cx="9603275" cy="4092706"/>
          </a:xfrm>
        </p:spPr>
        <p:txBody>
          <a:bodyPr>
            <a:normAutofit fontScale="25000" lnSpcReduction="20000"/>
          </a:bodyPr>
          <a:lstStyle/>
          <a:p>
            <a:r>
              <a:rPr lang="ru-RU" sz="5600" b="1" dirty="0" err="1">
                <a:solidFill>
                  <a:schemeClr val="accent1"/>
                </a:solidFill>
              </a:rPr>
              <a:t>Формули</a:t>
            </a:r>
            <a:r>
              <a:rPr lang="ru-RU" sz="5600" b="1" dirty="0">
                <a:solidFill>
                  <a:schemeClr val="accent1"/>
                </a:solidFill>
              </a:rPr>
              <a:t> </a:t>
            </a:r>
            <a:r>
              <a:rPr lang="ru-RU" sz="5600" b="1" dirty="0" err="1">
                <a:solidFill>
                  <a:schemeClr val="accent1"/>
                </a:solidFill>
              </a:rPr>
              <a:t>знаходження</a:t>
            </a:r>
            <a:r>
              <a:rPr lang="ru-RU" sz="5600" b="1" dirty="0">
                <a:solidFill>
                  <a:schemeClr val="accent1"/>
                </a:solidFill>
              </a:rPr>
              <a:t> в</a:t>
            </a:r>
            <a:r>
              <a:rPr lang="uk-UA" sz="5600" b="1" dirty="0" err="1">
                <a:solidFill>
                  <a:schemeClr val="accent1"/>
                </a:solidFill>
              </a:rPr>
              <a:t>ідстані</a:t>
            </a:r>
            <a:r>
              <a:rPr lang="uk-UA" sz="5600" b="1" dirty="0">
                <a:solidFill>
                  <a:schemeClr val="accent1"/>
                </a:solidFill>
              </a:rPr>
              <a:t> між двома точками</a:t>
            </a:r>
          </a:p>
          <a:p>
            <a:r>
              <a:rPr lang="uk-UA" sz="5600" b="1" dirty="0">
                <a:solidFill>
                  <a:schemeClr val="accent1"/>
                </a:solidFill>
              </a:rPr>
              <a:t>Формули знаходження скалярного добутку векторів</a:t>
            </a:r>
          </a:p>
          <a:p>
            <a:r>
              <a:rPr lang="uk-UA" sz="5600" b="1" dirty="0">
                <a:solidFill>
                  <a:schemeClr val="accent1"/>
                </a:solidFill>
              </a:rPr>
              <a:t>Метричні співвідношення в прямокутному трикутнику і формули знаходження площі прямокутного трикутника</a:t>
            </a:r>
          </a:p>
          <a:p>
            <a:r>
              <a:rPr lang="uk-UA" sz="5600" b="1" dirty="0">
                <a:solidFill>
                  <a:schemeClr val="accent1"/>
                </a:solidFill>
              </a:rPr>
              <a:t>Формулу </a:t>
            </a:r>
            <a:r>
              <a:rPr lang="uk-UA" sz="5600" b="1" dirty="0" err="1">
                <a:solidFill>
                  <a:schemeClr val="accent1"/>
                </a:solidFill>
              </a:rPr>
              <a:t>Герона</a:t>
            </a:r>
            <a:r>
              <a:rPr lang="uk-UA" sz="5600" b="1" dirty="0">
                <a:solidFill>
                  <a:schemeClr val="accent1"/>
                </a:solidFill>
              </a:rPr>
              <a:t> і формулу </a:t>
            </a:r>
            <a:r>
              <a:rPr lang="ru-RU" sz="5600" b="1" dirty="0">
                <a:solidFill>
                  <a:schemeClr val="accent1"/>
                </a:solidFill>
              </a:rPr>
              <a:t>половинного </a:t>
            </a:r>
            <a:r>
              <a:rPr lang="ru-RU" sz="5600" b="1" dirty="0" err="1">
                <a:solidFill>
                  <a:schemeClr val="accent1"/>
                </a:solidFill>
              </a:rPr>
              <a:t>добутку</a:t>
            </a:r>
            <a:r>
              <a:rPr lang="ru-RU" sz="5600" b="1" dirty="0">
                <a:solidFill>
                  <a:schemeClr val="accent1"/>
                </a:solidFill>
              </a:rPr>
              <a:t> </a:t>
            </a:r>
            <a:r>
              <a:rPr lang="ru-RU" sz="5600" b="1" dirty="0" err="1">
                <a:solidFill>
                  <a:schemeClr val="accent1"/>
                </a:solidFill>
              </a:rPr>
              <a:t>довжин</a:t>
            </a:r>
            <a:r>
              <a:rPr lang="ru-RU" sz="5600" b="1" dirty="0">
                <a:solidFill>
                  <a:schemeClr val="accent1"/>
                </a:solidFill>
              </a:rPr>
              <a:t> </a:t>
            </a:r>
            <a:r>
              <a:rPr lang="ru-RU" sz="5600" b="1" dirty="0" err="1">
                <a:solidFill>
                  <a:schemeClr val="accent1"/>
                </a:solidFill>
              </a:rPr>
              <a:t>двох</a:t>
            </a:r>
            <a:r>
              <a:rPr lang="ru-RU" sz="5600" b="1" dirty="0">
                <a:solidFill>
                  <a:schemeClr val="accent1"/>
                </a:solidFill>
              </a:rPr>
              <a:t> </a:t>
            </a:r>
            <a:r>
              <a:rPr lang="ru-RU" sz="5600" b="1" dirty="0" err="1">
                <a:solidFill>
                  <a:schemeClr val="accent1"/>
                </a:solidFill>
              </a:rPr>
              <a:t>стор</a:t>
            </a:r>
            <a:r>
              <a:rPr lang="uk-UA" sz="5600" b="1" dirty="0" err="1">
                <a:solidFill>
                  <a:schemeClr val="accent1"/>
                </a:solidFill>
              </a:rPr>
              <a:t>ін</a:t>
            </a:r>
            <a:r>
              <a:rPr lang="uk-UA" sz="5600" b="1" dirty="0">
                <a:solidFill>
                  <a:schemeClr val="accent1"/>
                </a:solidFill>
              </a:rPr>
              <a:t> помноженого на синус кута між ними для знаходження площі трикутника. </a:t>
            </a:r>
          </a:p>
          <a:p>
            <a:r>
              <a:rPr lang="uk-UA" sz="5600" b="1" dirty="0">
                <a:solidFill>
                  <a:schemeClr val="accent1"/>
                </a:solidFill>
              </a:rPr>
              <a:t>Теорему косинусів і тригонометричні формули зведення</a:t>
            </a:r>
            <a:endParaRPr lang="en-US" sz="5600" b="1" dirty="0">
              <a:solidFill>
                <a:schemeClr val="accent1"/>
              </a:solidFill>
            </a:endParaRPr>
          </a:p>
          <a:p>
            <a:r>
              <a:rPr lang="ru-RU" sz="5600" b="1" dirty="0" err="1">
                <a:solidFill>
                  <a:schemeClr val="accent1"/>
                </a:solidFill>
              </a:rPr>
              <a:t>Нер</a:t>
            </a:r>
            <a:r>
              <a:rPr lang="uk-UA" sz="5600" b="1" dirty="0" err="1">
                <a:solidFill>
                  <a:schemeClr val="accent1"/>
                </a:solidFill>
              </a:rPr>
              <a:t>івність</a:t>
            </a:r>
            <a:r>
              <a:rPr lang="uk-UA" sz="5600" b="1" dirty="0">
                <a:solidFill>
                  <a:schemeClr val="accent1"/>
                </a:solidFill>
              </a:rPr>
              <a:t> трикутника</a:t>
            </a:r>
            <a:endParaRPr lang="en-US" sz="5600" b="1" dirty="0">
              <a:solidFill>
                <a:schemeClr val="accent1"/>
              </a:solidFill>
            </a:endParaRPr>
          </a:p>
          <a:p>
            <a:r>
              <a:rPr lang="ru-RU" sz="5600" b="1" dirty="0" err="1">
                <a:solidFill>
                  <a:schemeClr val="accent1"/>
                </a:solidFill>
              </a:rPr>
              <a:t>Обернен</a:t>
            </a:r>
            <a:r>
              <a:rPr lang="uk-UA" sz="5600" b="1" dirty="0">
                <a:solidFill>
                  <a:schemeClr val="accent1"/>
                </a:solidFill>
              </a:rPr>
              <a:t>і тригонометричні функції і тригонометричні формули додавання</a:t>
            </a:r>
            <a:endParaRPr lang="en-US" sz="5600" b="1" dirty="0">
              <a:solidFill>
                <a:schemeClr val="accent1"/>
              </a:solidFill>
            </a:endParaRPr>
          </a:p>
          <a:p>
            <a:r>
              <a:rPr lang="ru-RU" sz="5600" b="1" dirty="0" err="1">
                <a:solidFill>
                  <a:schemeClr val="accent1"/>
                </a:solidFill>
              </a:rPr>
              <a:t>Геометричну</a:t>
            </a:r>
            <a:r>
              <a:rPr lang="ru-RU" sz="5600" b="1" dirty="0">
                <a:solidFill>
                  <a:schemeClr val="accent1"/>
                </a:solidFill>
              </a:rPr>
              <a:t> </a:t>
            </a:r>
            <a:r>
              <a:rPr lang="uk-UA" sz="5600" b="1" dirty="0">
                <a:solidFill>
                  <a:schemeClr val="accent1"/>
                </a:solidFill>
              </a:rPr>
              <a:t>інтерпретацію і властивості визначеного інтеграла</a:t>
            </a:r>
          </a:p>
          <a:p>
            <a:r>
              <a:rPr lang="uk-UA" sz="5600" b="1" dirty="0">
                <a:solidFill>
                  <a:schemeClr val="accent1"/>
                </a:solidFill>
              </a:rPr>
              <a:t>Формулу площі круга радіуса </a:t>
            </a:r>
            <a:r>
              <a:rPr lang="en-US" sz="5600" b="1" dirty="0">
                <a:solidFill>
                  <a:schemeClr val="accent1"/>
                </a:solidFill>
              </a:rPr>
              <a:t>R</a:t>
            </a:r>
          </a:p>
          <a:p>
            <a:r>
              <a:rPr lang="ru-RU" sz="5600" b="1" dirty="0">
                <a:solidFill>
                  <a:schemeClr val="accent1"/>
                </a:solidFill>
              </a:rPr>
              <a:t>Як </a:t>
            </a:r>
            <a:r>
              <a:rPr lang="ru-RU" sz="5600" b="1" dirty="0" err="1">
                <a:solidFill>
                  <a:schemeClr val="accent1"/>
                </a:solidFill>
              </a:rPr>
              <a:t>знаходити</a:t>
            </a:r>
            <a:r>
              <a:rPr lang="ru-RU" sz="5600" b="1" dirty="0">
                <a:solidFill>
                  <a:schemeClr val="accent1"/>
                </a:solidFill>
              </a:rPr>
              <a:t> </a:t>
            </a:r>
            <a:r>
              <a:rPr lang="ru-RU" sz="5600" b="1" dirty="0" err="1">
                <a:solidFill>
                  <a:schemeClr val="accent1"/>
                </a:solidFill>
              </a:rPr>
              <a:t>визначений</a:t>
            </a:r>
            <a:r>
              <a:rPr lang="ru-RU" sz="5600" b="1" dirty="0">
                <a:solidFill>
                  <a:schemeClr val="accent1"/>
                </a:solidFill>
              </a:rPr>
              <a:t> </a:t>
            </a:r>
            <a:r>
              <a:rPr lang="ru-RU" sz="5600" b="1" dirty="0" err="1">
                <a:solidFill>
                  <a:schemeClr val="accent1"/>
                </a:solidFill>
              </a:rPr>
              <a:t>інтеграл</a:t>
            </a:r>
            <a:r>
              <a:rPr lang="ru-RU" sz="5600" b="1" dirty="0">
                <a:solidFill>
                  <a:schemeClr val="accent1"/>
                </a:solidFill>
              </a:rPr>
              <a:t> </a:t>
            </a:r>
            <a:r>
              <a:rPr lang="ru-RU" sz="5600" b="1" dirty="0" err="1">
                <a:solidFill>
                  <a:schemeClr val="accent1"/>
                </a:solidFill>
              </a:rPr>
              <a:t>від</a:t>
            </a:r>
            <a:r>
              <a:rPr lang="ru-RU" sz="5600" b="1" dirty="0">
                <a:solidFill>
                  <a:schemeClr val="accent1"/>
                </a:solidFill>
              </a:rPr>
              <a:t> </a:t>
            </a:r>
            <a:r>
              <a:rPr lang="ru-RU" sz="5600" b="1" dirty="0" err="1">
                <a:solidFill>
                  <a:schemeClr val="accent1"/>
                </a:solidFill>
              </a:rPr>
              <a:t>елементарних</a:t>
            </a:r>
            <a:r>
              <a:rPr lang="ru-RU" sz="5600" b="1" dirty="0">
                <a:solidFill>
                  <a:schemeClr val="accent1"/>
                </a:solidFill>
              </a:rPr>
              <a:t> </a:t>
            </a:r>
            <a:r>
              <a:rPr lang="ru-RU" sz="5600" b="1" dirty="0" err="1">
                <a:solidFill>
                  <a:schemeClr val="accent1"/>
                </a:solidFill>
              </a:rPr>
              <a:t>функцій</a:t>
            </a:r>
            <a:endParaRPr lang="en-US" sz="5600" b="1" dirty="0">
              <a:solidFill>
                <a:schemeClr val="accent1"/>
              </a:solidFill>
            </a:endParaRPr>
          </a:p>
          <a:p>
            <a:r>
              <a:rPr lang="ru-RU" sz="5600" b="1" dirty="0">
                <a:solidFill>
                  <a:schemeClr val="accent1"/>
                </a:solidFill>
              </a:rPr>
              <a:t>Теорема П</a:t>
            </a:r>
            <a:r>
              <a:rPr lang="uk-UA" sz="5600" b="1" dirty="0" err="1">
                <a:solidFill>
                  <a:schemeClr val="accent1"/>
                </a:solidFill>
              </a:rPr>
              <a:t>іфагора</a:t>
            </a:r>
            <a:endParaRPr lang="ru-RU" sz="5600" b="1" dirty="0">
              <a:solidFill>
                <a:schemeClr val="accent1"/>
              </a:solidFill>
            </a:endParaRPr>
          </a:p>
          <a:p>
            <a:pPr marL="0" indent="0">
              <a:buNone/>
            </a:pPr>
            <a:endParaRPr lang="uk-UA" sz="3400" b="1" dirty="0">
              <a:solidFill>
                <a:schemeClr val="accent1"/>
              </a:solidFill>
            </a:endParaRPr>
          </a:p>
          <a:p>
            <a:endParaRPr lang="uk-UA" sz="3100" b="1" dirty="0">
              <a:solidFill>
                <a:schemeClr val="accent1"/>
              </a:solidFill>
            </a:endParaRPr>
          </a:p>
          <a:p>
            <a:endParaRPr lang="ru-UA" sz="32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89081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>
                <a:extLst>
                  <a:ext uri="{FF2B5EF4-FFF2-40B4-BE49-F238E27FC236}">
                    <a16:creationId xmlns:a16="http://schemas.microsoft.com/office/drawing/2014/main" id="{A4B88D37-6809-4971-833B-751C1CE1483B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pPr algn="ctr"/>
                <a:r>
                  <a:rPr lang="uk-UA" sz="2400" b="1" dirty="0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  <a:t>Задача №1</a:t>
                </a:r>
                <a:r>
                  <a:rPr lang="en-US" sz="2400" b="1" dirty="0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  <a:t>:</a:t>
                </a:r>
                <a:r>
                  <a:rPr lang="uk-UA" sz="2400" b="1" dirty="0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  <a:t> Скільки </a:t>
                </a:r>
                <a:r>
                  <a:rPr lang="uk-UA" sz="2400" b="1" dirty="0" err="1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  <a:t>Розв</a:t>
                </a:r>
                <a:r>
                  <a:rPr lang="en-US" sz="2400" b="1" dirty="0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  <a:t>’</a:t>
                </a:r>
                <a:r>
                  <a:rPr lang="ru-RU" sz="2400" b="1" dirty="0" err="1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  <a:t>язк</a:t>
                </a:r>
                <a:r>
                  <a:rPr lang="uk-UA" sz="2400" b="1" dirty="0" err="1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  <a:t>ів</a:t>
                </a:r>
                <a:r>
                  <a:rPr lang="uk-UA" sz="2400" b="1" dirty="0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  <a:t> має рівняння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UA" sz="2400" b="1" i="1" dirty="0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ru-UA" sz="2400" b="1" i="1" dirty="0">
                                <a:solidFill>
                                  <a:schemeClr val="accent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ru-UA" sz="2400" b="1" i="1" dirty="0">
                                    <a:solidFill>
                                      <a:schemeClr val="accent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ru-UA" sz="2400" b="1" i="1" dirty="0">
                                    <a:solidFill>
                                      <a:schemeClr val="accent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  <m:r>
                                  <a:rPr lang="ru-UA" sz="2400" b="1" i="0" dirty="0">
                                    <a:solidFill>
                                      <a:schemeClr val="accent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ru-UA" sz="2400" b="1" i="0" dirty="0">
                                    <a:solidFill>
                                      <a:schemeClr val="accent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</m:e>
                            </m:d>
                          </m:e>
                          <m:sup>
                            <m:r>
                              <a:rPr lang="ru-UA" sz="2400" b="1" i="0" dirty="0">
                                <a:solidFill>
                                  <a:schemeClr val="accent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ru-UA" sz="2400" b="1" i="0" dirty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ru-UA" sz="2400" b="1" i="1" dirty="0">
                                <a:solidFill>
                                  <a:schemeClr val="accent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ru-UA" sz="2400" b="1" i="1" dirty="0">
                                    <a:solidFill>
                                      <a:schemeClr val="accent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ru-UA" sz="2400" b="1" i="1" dirty="0">
                                    <a:solidFill>
                                      <a:schemeClr val="accent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𝒚</m:t>
                                </m:r>
                                <m:r>
                                  <a:rPr lang="ru-UA" sz="2400" b="1" i="0" dirty="0">
                                    <a:solidFill>
                                      <a:schemeClr val="accent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ru-UA" sz="2400" b="1" i="0" dirty="0">
                                    <a:solidFill>
                                      <a:schemeClr val="accent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e>
                            </m:d>
                          </m:e>
                          <m:sup>
                            <m:r>
                              <a:rPr lang="ru-UA" sz="2400" b="1" i="0" dirty="0">
                                <a:solidFill>
                                  <a:schemeClr val="accent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e>
                    </m:rad>
                    <m:r>
                      <a:rPr lang="ru-UA" sz="2400" b="1" i="0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+</m:t>
                    </m:r>
                    <m:rad>
                      <m:radPr>
                        <m:degHide m:val="on"/>
                        <m:ctrlPr>
                          <a:rPr lang="ru-UA" sz="2400" b="1" i="1" dirty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ru-UA" sz="2400" b="1" i="1" dirty="0">
                                <a:solidFill>
                                  <a:schemeClr val="accent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ru-UA" sz="2400" b="1" i="1" dirty="0">
                                    <a:solidFill>
                                      <a:schemeClr val="accent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ru-UA" sz="2400" b="1" i="1" dirty="0">
                                    <a:solidFill>
                                      <a:schemeClr val="accent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  <m:r>
                                  <a:rPr lang="ru-UA" sz="2400" b="1" i="0" dirty="0">
                                    <a:solidFill>
                                      <a:schemeClr val="accent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ru-UA" sz="2400" b="1" i="0" dirty="0">
                                    <a:solidFill>
                                      <a:schemeClr val="accent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e>
                            </m:d>
                          </m:e>
                          <m:sup>
                            <m:r>
                              <a:rPr lang="ru-UA" sz="2400" b="1" i="0" dirty="0">
                                <a:solidFill>
                                  <a:schemeClr val="accent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ru-UA" sz="2400" b="1" i="0" dirty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ru-UA" sz="2400" b="1" i="1" dirty="0">
                                <a:solidFill>
                                  <a:schemeClr val="accent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ru-UA" sz="2400" b="1" i="1" dirty="0">
                                    <a:solidFill>
                                      <a:schemeClr val="accent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ru-UA" sz="2400" b="1" i="1" dirty="0">
                                    <a:solidFill>
                                      <a:schemeClr val="accent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𝒚</m:t>
                                </m:r>
                                <m:r>
                                  <a:rPr lang="ru-UA" sz="2400" b="1" i="0" dirty="0">
                                    <a:solidFill>
                                      <a:schemeClr val="accent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ru-UA" sz="2400" b="1" i="0" dirty="0">
                                    <a:solidFill>
                                      <a:schemeClr val="accent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e>
                            </m:d>
                          </m:e>
                          <m:sup>
                            <m:r>
                              <a:rPr lang="ru-UA" sz="2400" b="1" i="0" dirty="0">
                                <a:solidFill>
                                  <a:schemeClr val="accent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e>
                    </m:rad>
                    <m:r>
                      <a:rPr lang="ru-UA" sz="2400" b="1" i="0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ru-UA" sz="2400" b="1" i="0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𝟓</m:t>
                    </m:r>
                  </m:oMath>
                </a14:m>
                <a:r>
                  <a:rPr lang="uk-UA" sz="2400" b="1" dirty="0">
                    <a:solidFill>
                      <a:schemeClr val="accent2">
                        <a:lumMod val="50000"/>
                      </a:schemeClr>
                    </a:solidFill>
                  </a:rPr>
                  <a:t> ?</a:t>
                </a:r>
                <a:endParaRPr lang="ru-UA" sz="2400" b="1" dirty="0">
                  <a:solidFill>
                    <a:schemeClr val="accent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" name="Заголовок 1">
                <a:extLst>
                  <a:ext uri="{FF2B5EF4-FFF2-40B4-BE49-F238E27FC236}">
                    <a16:creationId xmlns:a16="http://schemas.microsoft.com/office/drawing/2014/main" id="{A4B88D37-6809-4971-833B-751C1CE1483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t="-8046"/>
                </a:stretch>
              </a:blipFill>
            </p:spPr>
            <p:txBody>
              <a:bodyPr/>
              <a:lstStyle/>
              <a:p>
                <a:r>
                  <a:rPr lang="ru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Объект 2">
            <a:extLst>
              <a:ext uri="{FF2B5EF4-FFF2-40B4-BE49-F238E27FC236}">
                <a16:creationId xmlns:a16="http://schemas.microsoft.com/office/drawing/2014/main" id="{3EA62AE6-3747-4A63-88E5-E233D3C25E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0" y="1956324"/>
            <a:ext cx="6092483" cy="4096787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ru-RU" sz="2800" b="1" dirty="0">
                <a:solidFill>
                  <a:schemeClr val="accent1"/>
                </a:solidFill>
                <a:latin typeface="Arial Black" panose="020B0A04020102020204" pitchFamily="34" charset="0"/>
              </a:rPr>
              <a:t>П</a:t>
            </a:r>
            <a:r>
              <a:rPr lang="uk-UA" sz="2800" b="1" dirty="0" err="1">
                <a:solidFill>
                  <a:schemeClr val="accent1"/>
                </a:solidFill>
                <a:latin typeface="Arial Black" panose="020B0A04020102020204" pitchFamily="34" charset="0"/>
              </a:rPr>
              <a:t>ідказка</a:t>
            </a:r>
            <a:r>
              <a:rPr lang="en-US" sz="2800" b="1" dirty="0">
                <a:solidFill>
                  <a:schemeClr val="accent1"/>
                </a:solidFill>
                <a:latin typeface="Arial Black" panose="020B0A04020102020204" pitchFamily="34" charset="0"/>
              </a:rPr>
              <a:t>:</a:t>
            </a:r>
          </a:p>
          <a:p>
            <a:pPr marL="0" indent="0">
              <a:buNone/>
            </a:pPr>
            <a:endParaRPr lang="en-US" b="1" dirty="0">
              <a:solidFill>
                <a:schemeClr val="accent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Объект 4">
                <a:extLst>
                  <a:ext uri="{FF2B5EF4-FFF2-40B4-BE49-F238E27FC236}">
                    <a16:creationId xmlns:a16="http://schemas.microsoft.com/office/drawing/2014/main" id="{4933BE90-DAAF-4041-9765-979D914F2D21}"/>
                  </a:ext>
                </a:extLst>
              </p:cNvPr>
              <p:cNvSpPr>
                <a:spLocks noGrp="1"/>
              </p:cNvSpPr>
              <p:nvPr>
                <p:ph sz="half" idx="2"/>
              </p:nvPr>
            </p:nvSpPr>
            <p:spPr>
              <a:xfrm>
                <a:off x="5495826" y="2017342"/>
                <a:ext cx="6598764" cy="4213775"/>
              </a:xfrm>
            </p:spPr>
            <p:txBody>
              <a:bodyPr>
                <a:normAutofit fontScale="85000" lnSpcReduction="10000"/>
              </a:bodyPr>
              <a:lstStyle/>
              <a:p>
                <a:pPr marL="0" indent="0" algn="ctr">
                  <a:buNone/>
                </a:pPr>
                <a:r>
                  <a:rPr lang="en-US" dirty="0"/>
                  <a:t> </a:t>
                </a:r>
                <a:r>
                  <a:rPr lang="uk-UA" sz="2800" b="1" dirty="0" err="1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Розв</a:t>
                </a:r>
                <a:r>
                  <a:rPr lang="en-US" sz="28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’</a:t>
                </a:r>
                <a:r>
                  <a:rPr lang="ru-RU" sz="2800" b="1" dirty="0" err="1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язок</a:t>
                </a:r>
                <a:r>
                  <a:rPr lang="en-US" sz="28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:</a:t>
                </a:r>
              </a:p>
              <a:p>
                <a:pPr marL="0" indent="0">
                  <a:buNone/>
                </a:pPr>
                <a:r>
                  <a:rPr lang="ru-RU" sz="2800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Нехай</a:t>
                </a:r>
                <a:r>
                  <a:rPr lang="ru-RU" sz="28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 </a:t>
                </a:r>
                <a:r>
                  <a:rPr lang="en-US" sz="2800" b="1" i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M(x; y)</a:t>
                </a:r>
                <a:r>
                  <a:rPr lang="en-US" sz="28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,  </a:t>
                </a:r>
                <a:r>
                  <a:rPr lang="en-US" sz="2800" b="1" i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A(-3; -2),  B(1;1). </a:t>
                </a:r>
                <a:r>
                  <a:rPr lang="ru-RU" sz="2800" dirty="0" err="1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Тод</a:t>
                </a:r>
                <a:r>
                  <a:rPr lang="uk-UA" sz="2800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і  </a:t>
                </a:r>
                <a:r>
                  <a:rPr lang="en-US" sz="2800" b="1" i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AM</a:t>
                </a:r>
                <a:r>
                  <a:rPr lang="uk-UA" sz="2800" b="1" i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UA" sz="2800" b="1" i="1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ru-UA" sz="2800" b="1" i="1" dirty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ru-UA" sz="2800" b="1" i="1" dirty="0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ru-UA" sz="2800" b="1" i="1" dirty="0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  <m:r>
                                  <a:rPr lang="ru-UA" sz="2800" b="1" dirty="0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ru-UA" sz="2800" b="1" i="1" dirty="0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</m:e>
                            </m:d>
                          </m:e>
                          <m:sup>
                            <m:r>
                              <a:rPr lang="ru-UA" sz="2800" b="1" i="1" dirty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ru-UA" sz="2800" b="1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ru-UA" sz="2800" b="1" i="1" dirty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ru-UA" sz="2800" b="1" i="1" dirty="0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ru-UA" sz="2800" b="1" i="1" dirty="0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</a:rPr>
                                  <m:t>𝒚</m:t>
                                </m:r>
                                <m:r>
                                  <a:rPr lang="ru-UA" sz="2800" b="1" dirty="0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ru-UA" sz="2800" b="1" i="1" dirty="0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e>
                            </m:d>
                          </m:e>
                          <m:sup>
                            <m:r>
                              <a:rPr lang="ru-UA" sz="2800" b="1" i="1" dirty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e>
                    </m:rad>
                  </m:oMath>
                </a14:m>
                <a:r>
                  <a:rPr lang="en-US" sz="2800" i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, </a:t>
                </a:r>
                <a:r>
                  <a:rPr lang="ru-RU" sz="2800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а</a:t>
                </a:r>
                <a:r>
                  <a:rPr lang="en-US" sz="2800" i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 </a:t>
                </a:r>
                <a:r>
                  <a:rPr lang="uk-UA" sz="2800" i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                  </a:t>
                </a:r>
                <a:r>
                  <a:rPr lang="en-US" sz="2800" b="1" i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BM</a:t>
                </a:r>
                <a:r>
                  <a:rPr lang="uk-UA" sz="2800" b="1" i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 =</a:t>
                </a:r>
                <a:r>
                  <a:rPr lang="en-US" sz="2800" b="1" i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UA" sz="2800" b="1" i="1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ru-UA" sz="2800" b="1" i="1" dirty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ru-UA" sz="2800" b="1" i="1" dirty="0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ru-UA" sz="2800" b="1" i="1" dirty="0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  <m:r>
                                  <a:rPr lang="ru-RU" sz="2800" b="1" i="0" dirty="0" smtClean="0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ru-RU" sz="2800" b="1" i="1" dirty="0" smtClean="0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e>
                            </m:d>
                          </m:e>
                          <m:sup>
                            <m:r>
                              <a:rPr lang="ru-UA" sz="2800" b="1" i="1" dirty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ru-UA" sz="2800" b="1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ru-UA" sz="2800" b="1" i="1" dirty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ru-UA" sz="2800" b="1" i="1" dirty="0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ru-UA" sz="2800" b="1" i="1" dirty="0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</a:rPr>
                                  <m:t>𝒚</m:t>
                                </m:r>
                                <m:r>
                                  <a:rPr lang="ru-RU" sz="2800" b="1" i="0" dirty="0" smtClean="0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ru-RU" sz="2800" b="1" i="1" dirty="0" smtClean="0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e>
                            </m:d>
                          </m:e>
                          <m:sup>
                            <m:r>
                              <a:rPr lang="ru-UA" sz="2800" b="1" i="1" dirty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e>
                    </m:rad>
                    <m:r>
                      <a:rPr lang="ru-RU" sz="2800" b="1" i="1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r>
                  <a:rPr lang="ru-RU" sz="2800" b="1" i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 </a:t>
                </a:r>
                <a:r>
                  <a:rPr lang="ru-RU" sz="28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Так як </a:t>
                </a:r>
                <a:r>
                  <a:rPr lang="en-US" sz="2800" b="1" i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AB =</a:t>
                </a:r>
                <a:r>
                  <a:rPr lang="uk-UA" sz="2800" b="1" i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  =</a:t>
                </a:r>
                <a14:m>
                  <m:oMath xmlns:m="http://schemas.openxmlformats.org/officeDocument/2006/math">
                    <m:r>
                      <a:rPr lang="uk-UA" sz="2800" b="1" i="1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ad>
                      <m:radPr>
                        <m:degHide m:val="on"/>
                        <m:ctrlPr>
                          <a:rPr lang="ru-UA" sz="2800" b="1" i="1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ru-UA" sz="2800" b="1" i="1" dirty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ru-UA" sz="2800" b="1" i="1" dirty="0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b="1" i="0" dirty="0" smtClean="0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  <m:r>
                                  <a:rPr lang="en-US" sz="2800" b="1" i="0" dirty="0" smtClean="0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sz="2800" b="1" i="1" dirty="0" smtClean="0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</m:e>
                            </m:d>
                          </m:e>
                          <m:sup>
                            <m:r>
                              <a:rPr lang="ru-UA" sz="2800" b="1" i="1" dirty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ru-UA" sz="2800" b="1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ru-UA" sz="2800" b="1" i="1" dirty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ru-UA" sz="2800" b="1" i="1" dirty="0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b="1" i="0" dirty="0" smtClean="0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  <m:r>
                                  <a:rPr lang="en-US" sz="2800" b="1" i="0" dirty="0" smtClean="0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sz="2800" b="1" i="1" dirty="0" smtClean="0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e>
                            </m:d>
                          </m:e>
                          <m:sup>
                            <m:r>
                              <a:rPr lang="ru-UA" sz="2800" b="1" i="1" dirty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e>
                    </m:rad>
                  </m:oMath>
                </a14:m>
                <a:r>
                  <a:rPr lang="en-US" sz="2800" b="1" i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 = 5, </a:t>
                </a:r>
                <a:r>
                  <a:rPr lang="ru-RU" sz="28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то </a:t>
                </a:r>
                <a:r>
                  <a:rPr lang="en-US" sz="2800" b="1" i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AM</a:t>
                </a:r>
                <a:r>
                  <a:rPr lang="uk-UA" sz="2800" b="1" i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 + </a:t>
                </a:r>
                <a:r>
                  <a:rPr lang="en-US" sz="2800" b="1" i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BM </a:t>
                </a:r>
                <a:r>
                  <a:rPr lang="uk-UA" sz="2800" b="1" i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= = </a:t>
                </a:r>
                <a:r>
                  <a:rPr lang="en-US" sz="2800" b="1" i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AB, </a:t>
                </a:r>
                <a:r>
                  <a:rPr lang="ru-RU" sz="2800" b="1" dirty="0" err="1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зв</a:t>
                </a:r>
                <a:r>
                  <a:rPr lang="uk-UA" sz="2800" b="1" dirty="0" err="1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ідки</a:t>
                </a:r>
                <a:r>
                  <a:rPr lang="uk-UA" sz="28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 випливає</a:t>
                </a:r>
                <a:r>
                  <a:rPr lang="en-US" sz="28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, </a:t>
                </a:r>
                <a:r>
                  <a:rPr lang="ru-RU" sz="2800" b="1" dirty="0" err="1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що</a:t>
                </a:r>
                <a:r>
                  <a:rPr lang="ru-RU" sz="28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 нам </a:t>
                </a:r>
                <a:r>
                  <a:rPr lang="ru-RU" sz="2800" b="1" dirty="0" err="1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підходить</a:t>
                </a:r>
                <a:r>
                  <a:rPr lang="ru-RU" sz="28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 будь-яка точка</a:t>
                </a:r>
                <a:r>
                  <a:rPr lang="ru-RU" sz="2800" b="1" i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 </a:t>
                </a:r>
                <a:r>
                  <a:rPr lang="en-US" sz="2800" b="1" i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M(x; y)</a:t>
                </a:r>
                <a:r>
                  <a:rPr lang="en-US" sz="28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, </a:t>
                </a:r>
                <a:r>
                  <a:rPr lang="ru-RU" sz="28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яка </a:t>
                </a:r>
                <a:r>
                  <a:rPr lang="ru-RU" sz="2800" b="1" dirty="0" err="1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належить</a:t>
                </a:r>
                <a:r>
                  <a:rPr lang="ru-RU" sz="28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 в</a:t>
                </a:r>
                <a:r>
                  <a:rPr lang="uk-UA" sz="2800" b="1" dirty="0" err="1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ідрізку</a:t>
                </a:r>
                <a:r>
                  <a:rPr lang="uk-UA" sz="28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 </a:t>
                </a:r>
                <a:r>
                  <a:rPr lang="en-US" sz="2800" b="1" i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AB. </a:t>
                </a:r>
                <a:r>
                  <a:rPr lang="uk-UA" sz="2800" b="1" i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         </a:t>
                </a:r>
                <a:r>
                  <a:rPr lang="uk-UA" sz="28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Відповідь</a:t>
                </a:r>
                <a:r>
                  <a:rPr lang="en-US" sz="28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: </a:t>
                </a:r>
                <a:r>
                  <a:rPr lang="ru-RU" sz="2800" b="1" dirty="0" err="1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безл</a:t>
                </a:r>
                <a:r>
                  <a:rPr lang="uk-UA" sz="28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іч</a:t>
                </a:r>
                <a:r>
                  <a:rPr lang="uk-UA" sz="2800" b="1" i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.</a:t>
                </a:r>
                <a:endParaRPr lang="en-US" sz="2800" b="1" dirty="0">
                  <a:solidFill>
                    <a:schemeClr val="accent1"/>
                  </a:solidFill>
                  <a:latin typeface="Arial Black" panose="020B0A04020102020204" pitchFamily="34" charset="0"/>
                </a:endParaRPr>
              </a:p>
              <a:p>
                <a:pPr marL="0" indent="0">
                  <a:buNone/>
                </a:pPr>
                <a:endParaRPr lang="ru-UA" sz="2800" b="1" dirty="0">
                  <a:solidFill>
                    <a:schemeClr val="accent1"/>
                  </a:solidFill>
                </a:endParaRPr>
              </a:p>
            </p:txBody>
          </p:sp>
        </mc:Choice>
        <mc:Fallback>
          <p:sp>
            <p:nvSpPr>
              <p:cNvPr id="5" name="Объект 4">
                <a:extLst>
                  <a:ext uri="{FF2B5EF4-FFF2-40B4-BE49-F238E27FC236}">
                    <a16:creationId xmlns:a16="http://schemas.microsoft.com/office/drawing/2014/main" id="{4933BE90-DAAF-4041-9765-979D914F2D2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5495826" y="2017342"/>
                <a:ext cx="6598764" cy="4213775"/>
              </a:xfrm>
              <a:blipFill>
                <a:blip r:embed="rId3"/>
                <a:stretch>
                  <a:fillRect l="-1479" t="-724" r="-1479"/>
                </a:stretch>
              </a:blipFill>
            </p:spPr>
            <p:txBody>
              <a:bodyPr/>
              <a:lstStyle/>
              <a:p>
                <a:r>
                  <a:rPr lang="ru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CCC36D8-2EE0-48C0-BEC9-35D3E0E4EA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7132" y="2549961"/>
            <a:ext cx="4198218" cy="3503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122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>
                <a:extLst>
                  <a:ext uri="{FF2B5EF4-FFF2-40B4-BE49-F238E27FC236}">
                    <a16:creationId xmlns:a16="http://schemas.microsoft.com/office/drawing/2014/main" id="{A4B88D37-6809-4971-833B-751C1CE1483B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1449217" y="895545"/>
                <a:ext cx="9605635" cy="1253765"/>
              </a:xfrm>
            </p:spPr>
            <p:txBody>
              <a:bodyPr>
                <a:normAutofit/>
              </a:bodyPr>
              <a:lstStyle/>
              <a:p>
                <a:pPr algn="ctr"/>
                <a:r>
                  <a:rPr lang="uk-UA" sz="2400" b="1" dirty="0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  <a:t>Задача №2</a:t>
                </a:r>
                <a:r>
                  <a:rPr lang="en-US" sz="2400" b="1" dirty="0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  <a:t>:</a:t>
                </a:r>
                <a:r>
                  <a:rPr lang="uk-UA" sz="2400" b="1" dirty="0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  <a:t> </a:t>
                </a:r>
                <a:r>
                  <a:rPr lang="uk-UA" sz="2400" b="1" dirty="0" err="1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  <a:t>Розв</a:t>
                </a:r>
                <a:r>
                  <a:rPr lang="en-US" sz="2400" b="1" dirty="0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  <a:t>’</a:t>
                </a:r>
                <a:r>
                  <a:rPr lang="ru-RU" sz="2400" b="1" dirty="0" err="1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  <a:t>яж</a:t>
                </a:r>
                <a:r>
                  <a:rPr lang="uk-UA" sz="2400" b="1" dirty="0" err="1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  <a:t>іть</a:t>
                </a:r>
                <a:r>
                  <a:rPr lang="uk-UA" sz="2400" b="1" dirty="0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  <a:t> рівняння</a:t>
                </a:r>
                <a:br>
                  <a:rPr lang="uk-UA" sz="2400" b="1" dirty="0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ru-UA" sz="2400" b="1" i="1" dirty="0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ru-UA" sz="2400" b="1" i="1" dirty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ru-UA" sz="2400" b="1" i="0" dirty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ru-UA" sz="2400" b="1" i="0" dirty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rad>
                      <m:r>
                        <a:rPr lang="ru-UA" sz="2400" b="1" i="0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ad>
                        <m:radPr>
                          <m:degHide m:val="on"/>
                          <m:ctrlPr>
                            <a:rPr lang="ru-UA" sz="2400" b="1" i="1" dirty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ru-UA" sz="2400" b="1" i="0" dirty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ru-UA" sz="2400" b="1" i="0" dirty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ru-UA" sz="2400" b="1" i="1" dirty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rad>
                      <m:r>
                        <a:rPr lang="ru-UA" sz="2400" b="1" i="0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ru-UA" sz="2400" b="1" i="1" dirty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UA" sz="2400" b="1" i="1" dirty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ru-UA" sz="2400" b="1" i="0" dirty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ru-UA" sz="2400" b="1" i="0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ru-UA" sz="2400" b="1" i="0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ru-UA" sz="2400" b="1" i="1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ru-UA" sz="2400" b="1" i="0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ru-UA" sz="2400" b="1" i="0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𝟏𝟏</m:t>
                      </m:r>
                    </m:oMath>
                  </m:oMathPara>
                </a14:m>
                <a:endParaRPr lang="ru-UA" sz="2400" b="1" dirty="0">
                  <a:solidFill>
                    <a:schemeClr val="accent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" name="Заголовок 1">
                <a:extLst>
                  <a:ext uri="{FF2B5EF4-FFF2-40B4-BE49-F238E27FC236}">
                    <a16:creationId xmlns:a16="http://schemas.microsoft.com/office/drawing/2014/main" id="{A4B88D37-6809-4971-833B-751C1CE1483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1449217" y="895545"/>
                <a:ext cx="9605635" cy="1253765"/>
              </a:xfrm>
              <a:blipFill>
                <a:blip r:embed="rId2"/>
                <a:stretch>
                  <a:fillRect t="-6796"/>
                </a:stretch>
              </a:blipFill>
            </p:spPr>
            <p:txBody>
              <a:bodyPr/>
              <a:lstStyle/>
              <a:p>
                <a:r>
                  <a:rPr lang="ru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EA62AE6-3747-4A63-88E5-E233D3C25EB7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>
              <a:xfrm>
                <a:off x="0" y="2149310"/>
                <a:ext cx="6092483" cy="3813145"/>
              </a:xfrm>
            </p:spPr>
            <p:txBody>
              <a:bodyPr>
                <a:normAutofit fontScale="77500" lnSpcReduction="20000"/>
              </a:bodyPr>
              <a:lstStyle/>
              <a:p>
                <a:pPr marL="0" indent="0" algn="ctr">
                  <a:buNone/>
                </a:pPr>
                <a:r>
                  <a:rPr lang="ru-RU" sz="28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П</a:t>
                </a:r>
                <a:r>
                  <a:rPr lang="uk-UA" sz="2800" b="1" dirty="0" err="1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ідказка</a:t>
                </a:r>
                <a:r>
                  <a:rPr lang="en-US" sz="28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:</a:t>
                </a:r>
                <a:endParaRPr lang="uk-UA" sz="2800" b="1" dirty="0">
                  <a:solidFill>
                    <a:schemeClr val="accent1"/>
                  </a:solidFill>
                  <a:latin typeface="Arial Black" panose="020B0A04020102020204" pitchFamily="34" charset="0"/>
                </a:endParaRPr>
              </a:p>
              <a:p>
                <a:pPr marL="0" indent="0" algn="ctr">
                  <a:buNone/>
                </a:pPr>
                <a:r>
                  <a:rPr lang="uk-UA" sz="28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Розгляньте 2 вектори</a:t>
                </a:r>
                <a:r>
                  <a:rPr lang="en-US" sz="28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: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b="1" i="1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800" b="1" i="1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</m:acc>
                    <m:d>
                      <m:dPr>
                        <m:ctrlPr>
                          <a:rPr lang="en-US" sz="2800" b="1" i="1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1" i="0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2800" b="1" i="0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en-US" sz="2800" b="1" i="0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e>
                    </m:d>
                  </m:oMath>
                </a14:m>
                <a:r>
                  <a:rPr lang="en-US" sz="28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 </a:t>
                </a:r>
                <a:r>
                  <a:rPr lang="uk-UA" sz="2800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і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b="1" i="1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800" b="1" i="1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</m:e>
                    </m:acc>
                    <m:d>
                      <m:dPr>
                        <m:ctrlPr>
                          <a:rPr lang="en-US" sz="2800" b="1" i="1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ad>
                          <m:radPr>
                            <m:degHide m:val="on"/>
                            <m:ctrlPr>
                              <a:rPr lang="en-US" sz="2800" b="1" i="1" dirty="0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 b="1" i="1" dirty="0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  <m:r>
                              <a:rPr lang="en-US" sz="2800" b="1" i="0" dirty="0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2800" b="1" i="0" dirty="0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e>
                        </m:rad>
                        <m:r>
                          <a:rPr lang="en-US" sz="2800" b="1" i="0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;</m:t>
                        </m:r>
                        <m:rad>
                          <m:radPr>
                            <m:degHide m:val="on"/>
                            <m:ctrlPr>
                              <a:rPr lang="en-US" sz="2800" b="1" i="1" dirty="0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 b="1" i="0" dirty="0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𝟒</m:t>
                            </m:r>
                            <m:r>
                              <a:rPr lang="en-US" sz="2800" b="1" i="0" dirty="0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2800" b="1" i="1" dirty="0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</m:rad>
                      </m:e>
                    </m:d>
                  </m:oMath>
                </a14:m>
                <a:endParaRPr lang="en-US" sz="2800" b="1" dirty="0">
                  <a:solidFill>
                    <a:schemeClr val="accent1"/>
                  </a:solidFill>
                  <a:latin typeface="Arial Black" panose="020B0A04020102020204" pitchFamily="34" charset="0"/>
                </a:endParaRPr>
              </a:p>
              <a:p>
                <a:pPr marL="0" indent="0">
                  <a:buNone/>
                </a:pPr>
                <a:endParaRPr lang="en-US" b="1" dirty="0">
                  <a:solidFill>
                    <a:schemeClr val="accent1"/>
                  </a:solidFill>
                </a:endParaRPr>
              </a:p>
            </p:txBody>
          </p:sp>
        </mc:Choice>
        <mc:Fallback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EA62AE6-3747-4A63-88E5-E233D3C25EB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0" y="2149310"/>
                <a:ext cx="6092483" cy="3813145"/>
              </a:xfrm>
              <a:blipFill>
                <a:blip r:embed="rId3"/>
                <a:stretch>
                  <a:fillRect t="-1120"/>
                </a:stretch>
              </a:blipFill>
            </p:spPr>
            <p:txBody>
              <a:bodyPr/>
              <a:lstStyle/>
              <a:p>
                <a:r>
                  <a:rPr lang="ru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Объект 4">
                <a:extLst>
                  <a:ext uri="{FF2B5EF4-FFF2-40B4-BE49-F238E27FC236}">
                    <a16:creationId xmlns:a16="http://schemas.microsoft.com/office/drawing/2014/main" id="{4933BE90-DAAF-4041-9765-979D914F2D21}"/>
                  </a:ext>
                </a:extLst>
              </p:cNvPr>
              <p:cNvSpPr>
                <a:spLocks noGrp="1"/>
              </p:cNvSpPr>
              <p:nvPr>
                <p:ph sz="half" idx="2"/>
              </p:nvPr>
            </p:nvSpPr>
            <p:spPr>
              <a:xfrm>
                <a:off x="6002107" y="2017342"/>
                <a:ext cx="6092483" cy="4213775"/>
              </a:xfrm>
            </p:spPr>
            <p:txBody>
              <a:bodyPr>
                <a:normAutofit fontScale="77500" lnSpcReduction="20000"/>
              </a:bodyPr>
              <a:lstStyle/>
              <a:p>
                <a:pPr marL="0" indent="0" algn="ctr">
                  <a:buNone/>
                </a:pPr>
                <a:r>
                  <a:rPr lang="en-US" dirty="0"/>
                  <a:t> </a:t>
                </a:r>
                <a:r>
                  <a:rPr lang="uk-UA" sz="2800" b="1" dirty="0" err="1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Розв</a:t>
                </a:r>
                <a:r>
                  <a:rPr lang="en-US" sz="28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’</a:t>
                </a:r>
                <a:r>
                  <a:rPr lang="ru-RU" sz="2800" b="1" dirty="0" err="1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язок</a:t>
                </a:r>
                <a:r>
                  <a:rPr lang="en-US" sz="28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:</a:t>
                </a:r>
              </a:p>
              <a:p>
                <a:pPr marL="0" indent="0">
                  <a:buNone/>
                </a:pPr>
                <a:r>
                  <a:rPr lang="uk-UA" sz="2800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Розглянемо 2 вектори</a:t>
                </a:r>
                <a:r>
                  <a:rPr lang="en-US" sz="2800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: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b="1" i="1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800" b="1" i="1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</m:acc>
                    <m:d>
                      <m:dPr>
                        <m:ctrlPr>
                          <a:rPr lang="en-US" sz="2800" b="1" i="1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1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2800" b="1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en-US" sz="2800" b="1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e>
                    </m:d>
                  </m:oMath>
                </a14:m>
                <a:r>
                  <a:rPr lang="en-US" sz="28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 </a:t>
                </a:r>
                <a:r>
                  <a:rPr lang="uk-UA" sz="2800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і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b="1" i="1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800" b="1" i="1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</m:e>
                    </m:acc>
                    <m:d>
                      <m:dPr>
                        <m:ctrlPr>
                          <a:rPr lang="en-US" sz="2800" b="1" i="1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ad>
                          <m:radPr>
                            <m:degHide m:val="on"/>
                            <m:ctrlPr>
                              <a:rPr lang="en-US" sz="2800" b="1" i="1" dirty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 b="1" i="1" dirty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  <m:r>
                              <a:rPr lang="en-US" sz="2800" b="1" dirty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2800" b="1" dirty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e>
                        </m:rad>
                        <m:r>
                          <a:rPr lang="en-US" sz="2800" b="1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;</m:t>
                        </m:r>
                        <m:rad>
                          <m:radPr>
                            <m:degHide m:val="on"/>
                            <m:ctrlPr>
                              <a:rPr lang="en-US" sz="2800" b="1" i="1" dirty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 b="1" dirty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𝟒</m:t>
                            </m:r>
                            <m:r>
                              <a:rPr lang="en-US" sz="2800" b="1" dirty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2800" b="1" i="1" dirty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</m:rad>
                      </m:e>
                    </m:d>
                    <m:r>
                      <a:rPr lang="en-US" sz="2800" b="0" i="0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r>
                  <a:rPr lang="en-US" sz="2800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 </a:t>
                </a:r>
                <a:r>
                  <a:rPr lang="ru-RU" sz="2800" dirty="0" err="1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Маєм</a:t>
                </a:r>
                <a:r>
                  <a:rPr lang="uk-UA" sz="2800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о</a:t>
                </a:r>
                <a:r>
                  <a:rPr lang="en-US" sz="2800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800" b="1" i="1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800" b="1" i="1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2800" b="1" i="0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800" b="1" i="0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</m:rad>
                    <m:r>
                      <a:rPr lang="en-US" sz="2800" b="1" i="0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+</m:t>
                    </m:r>
                    <m:rad>
                      <m:radPr>
                        <m:degHide m:val="on"/>
                        <m:ctrlPr>
                          <a:rPr lang="en-US" sz="2800" b="1" i="1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800" b="1" i="0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en-US" sz="2800" b="1" i="0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800" b="1" i="1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rad>
                    <m:r>
                      <a:rPr lang="en-US" sz="2800" b="1" i="0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⃗"/>
                        <m:ctrlPr>
                          <a:rPr lang="en-US" sz="2800" b="1" i="1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800" b="1" i="1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</m:acc>
                    <m:r>
                      <a:rPr lang="en-US" sz="2800" b="1" i="0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⋅</m:t>
                    </m:r>
                    <m:acc>
                      <m:accPr>
                        <m:chr m:val="⃗"/>
                        <m:ctrlPr>
                          <a:rPr lang="en-US" sz="2800" b="1" i="1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800" b="1" i="1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</m:e>
                    </m:acc>
                    <m:r>
                      <a:rPr lang="en-US" sz="2800" b="1" i="0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≤</m:t>
                    </m:r>
                    <m:d>
                      <m:dPr>
                        <m:begChr m:val="|"/>
                        <m:endChr m:val="|"/>
                        <m:ctrlPr>
                          <a:rPr lang="en-US" sz="2800" b="1" i="1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en-US" sz="2800" b="1" i="1" dirty="0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800" b="1" i="1" dirty="0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𝒂</m:t>
                            </m:r>
                          </m:e>
                        </m:acc>
                      </m:e>
                    </m:d>
                    <m:r>
                      <a:rPr lang="en-US" sz="2800" b="1" i="0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⋅</m:t>
                    </m:r>
                    <m:d>
                      <m:dPr>
                        <m:begChr m:val="|"/>
                        <m:endChr m:val="|"/>
                        <m:ctrlPr>
                          <a:rPr lang="en-US" sz="2800" b="1" i="1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en-US" sz="2800" b="1" i="1" dirty="0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800" b="1" i="1" dirty="0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𝒃</m:t>
                            </m:r>
                          </m:e>
                        </m:acc>
                      </m:e>
                    </m:d>
                    <m:r>
                      <a:rPr lang="en-US" sz="2800" b="1" i="0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800" b="1" i="1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sz="2800" b="1" i="1" dirty="0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1" i="0" dirty="0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e>
                          <m:sup>
                            <m:r>
                              <a:rPr lang="en-US" sz="2800" b="1" i="0" dirty="0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2800" b="1" i="0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2800" b="1" i="1" dirty="0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1" i="0" dirty="0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e>
                          <m:sup>
                            <m:r>
                              <a:rPr lang="en-US" sz="2800" b="1" i="0" dirty="0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e>
                    </m:rad>
                    <m:r>
                      <a:rPr lang="en-US" sz="2800" b="1" i="0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⋅</m:t>
                    </m:r>
                    <m:r>
                      <a:rPr lang="en-US" sz="2800" b="1" i="1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·</m:t>
                    </m:r>
                    <m:rad>
                      <m:radPr>
                        <m:degHide m:val="on"/>
                        <m:ctrlPr>
                          <a:rPr lang="en-US" sz="2800" b="1" i="1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sz="2800" b="1" i="1" dirty="0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2800" b="1" i="1" dirty="0" smtClean="0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ad>
                                  <m:radPr>
                                    <m:degHide m:val="on"/>
                                    <m:ctrlPr>
                                      <a:rPr lang="en-US" sz="2800" b="1" i="1" dirty="0" smtClean="0">
                                        <a:solidFill>
                                          <a:schemeClr val="accent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en-US" sz="2800" b="1" i="1" dirty="0" smtClean="0">
                                        <a:solidFill>
                                          <a:schemeClr val="accent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  <m:r>
                                      <a:rPr lang="en-US" sz="2800" b="1" i="0" dirty="0" smtClean="0">
                                        <a:solidFill>
                                          <a:schemeClr val="accent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en-US" sz="2800" b="1" i="0" dirty="0" smtClean="0">
                                        <a:solidFill>
                                          <a:schemeClr val="accent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e>
                                </m:rad>
                              </m:e>
                            </m:d>
                          </m:e>
                          <m:sup>
                            <m:r>
                              <a:rPr lang="en-US" sz="2800" b="1" i="0" dirty="0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2800" b="1" i="0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2800" b="1" i="1" dirty="0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2800" b="1" i="1" dirty="0" smtClean="0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ad>
                                  <m:radPr>
                                    <m:degHide m:val="on"/>
                                    <m:ctrlPr>
                                      <a:rPr lang="en-US" sz="2800" b="1" i="1" dirty="0" smtClean="0">
                                        <a:solidFill>
                                          <a:schemeClr val="accent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en-US" sz="2800" b="1" i="0" dirty="0" smtClean="0">
                                        <a:solidFill>
                                          <a:schemeClr val="accent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𝟒</m:t>
                                    </m:r>
                                    <m:r>
                                      <a:rPr lang="en-US" sz="2800" b="1" i="0" dirty="0" smtClean="0">
                                        <a:solidFill>
                                          <a:schemeClr val="accent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en-US" sz="2800" b="1" i="1" dirty="0" smtClean="0">
                                        <a:solidFill>
                                          <a:schemeClr val="accent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</m:rad>
                              </m:e>
                            </m:d>
                          </m:e>
                          <m:sup>
                            <m:r>
                              <a:rPr lang="en-US" sz="2800" b="1" i="0" dirty="0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e>
                    </m:rad>
                    <m:r>
                      <a:rPr lang="en-US" sz="2800" b="1" i="0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b="1" i="0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sz="2800" b="1" i="0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sz="2800" b="1" i="0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sz="2800" b="1" i="0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2800" b="1" i="1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800" b="1" i="1" dirty="0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 b="1" i="1" dirty="0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  <m:r>
                              <a:rPr lang="en-US" sz="2800" b="1" i="0" dirty="0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2800" b="1" i="0" dirty="0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𝟑</m:t>
                            </m:r>
                          </m:e>
                        </m:d>
                      </m:e>
                      <m:sup>
                        <m:r>
                          <a:rPr lang="en-US" sz="2800" b="1" i="0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ru-RU" sz="2800" b="1" i="0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b="1" i="1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800" b="1" i="1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1" i="1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2800" b="1" i="0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2800" b="1" i="0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800" b="1" i="0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𝟔</m:t>
                    </m:r>
                    <m:r>
                      <a:rPr lang="en-US" sz="2800" b="1" i="1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2800" b="1" i="0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800" b="1" i="0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𝟏𝟏</m:t>
                    </m:r>
                    <m:r>
                      <a:rPr lang="en-US" sz="2800" b="1" i="0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, </m:t>
                    </m:r>
                  </m:oMath>
                </a14:m>
                <a:r>
                  <a:rPr lang="ru-RU" sz="28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зв</a:t>
                </a:r>
                <a:r>
                  <a:rPr lang="uk-UA" sz="2800" b="1" dirty="0" err="1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ідки</a:t>
                </a:r>
                <a:r>
                  <a:rPr lang="uk-UA" sz="28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 випливає</a:t>
                </a:r>
                <a:r>
                  <a:rPr lang="en-US" sz="28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, </a:t>
                </a:r>
                <a:r>
                  <a:rPr lang="ru-RU" sz="2800" b="1" dirty="0" err="1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що</a:t>
                </a:r>
                <a:r>
                  <a:rPr lang="ru-RU" sz="28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 </a:t>
                </a:r>
                <a:r>
                  <a:rPr lang="uk-UA" sz="28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єдине можливе значення </a:t>
                </a:r>
                <a14:m>
                  <m:oMath xmlns:m="http://schemas.openxmlformats.org/officeDocument/2006/math">
                    <m:r>
                      <a:rPr lang="en-US" sz="2800" b="1" i="1" dirty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uk-UA" sz="28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 </a:t>
                </a:r>
                <a:r>
                  <a:rPr lang="ru-RU" sz="2800" b="1" dirty="0" err="1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це</a:t>
                </a:r>
                <a:r>
                  <a:rPr lang="ru-RU" sz="28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 3. Перев</a:t>
                </a:r>
                <a:r>
                  <a:rPr lang="uk-UA" sz="2800" b="1" dirty="0" err="1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ірка</a:t>
                </a:r>
                <a:r>
                  <a:rPr lang="uk-UA" sz="28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 показує</a:t>
                </a:r>
                <a:r>
                  <a:rPr lang="en-US" sz="28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1" i="1" dirty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2800" b="1" i="0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b="1" i="0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𝟑</m:t>
                    </m:r>
                  </m:oMath>
                </a14:m>
                <a:r>
                  <a:rPr lang="en-US" sz="28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 </a:t>
                </a:r>
                <a:r>
                  <a:rPr lang="uk-UA" sz="28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є</a:t>
                </a:r>
                <a:r>
                  <a:rPr lang="ru-RU" sz="28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 </a:t>
                </a:r>
                <a:r>
                  <a:rPr lang="ru-RU" sz="2800" b="1" dirty="0" err="1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розв</a:t>
                </a:r>
                <a:r>
                  <a:rPr lang="en-US" sz="28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’</a:t>
                </a:r>
                <a:r>
                  <a:rPr lang="ru-RU" sz="2800" b="1" dirty="0" err="1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язок</a:t>
                </a:r>
                <a:r>
                  <a:rPr lang="ru-RU" sz="28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.</a:t>
                </a:r>
              </a:p>
              <a:p>
                <a:pPr marL="0" indent="0">
                  <a:buNone/>
                </a:pPr>
                <a:r>
                  <a:rPr lang="ru-RU" sz="2800" b="1" dirty="0" err="1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Відповідь</a:t>
                </a:r>
                <a:r>
                  <a:rPr lang="en-US" sz="28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2800" b="1" i="1" dirty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2800" b="1" dirty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b="1" dirty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𝟑</m:t>
                    </m:r>
                    <m:r>
                      <a:rPr lang="en-US" sz="2800" b="1" i="0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r>
                  <a:rPr lang="en-US" sz="28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 </a:t>
                </a:r>
              </a:p>
              <a:p>
                <a:pPr marL="0" indent="0">
                  <a:buNone/>
                </a:pPr>
                <a:endParaRPr lang="ru-UA" sz="2800" b="1" dirty="0">
                  <a:solidFill>
                    <a:schemeClr val="accent1"/>
                  </a:solidFill>
                </a:endParaRPr>
              </a:p>
            </p:txBody>
          </p:sp>
        </mc:Choice>
        <mc:Fallback>
          <p:sp>
            <p:nvSpPr>
              <p:cNvPr id="5" name="Объект 4">
                <a:extLst>
                  <a:ext uri="{FF2B5EF4-FFF2-40B4-BE49-F238E27FC236}">
                    <a16:creationId xmlns:a16="http://schemas.microsoft.com/office/drawing/2014/main" id="{4933BE90-DAAF-4041-9765-979D914F2D2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002107" y="2017342"/>
                <a:ext cx="6092483" cy="4213775"/>
              </a:xfrm>
              <a:blipFill>
                <a:blip r:embed="rId4"/>
                <a:stretch>
                  <a:fillRect l="-1301" t="-1013" r="-801"/>
                </a:stretch>
              </a:blipFill>
            </p:spPr>
            <p:txBody>
              <a:bodyPr/>
              <a:lstStyle/>
              <a:p>
                <a:r>
                  <a:rPr lang="ru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90771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>
                <a:extLst>
                  <a:ext uri="{FF2B5EF4-FFF2-40B4-BE49-F238E27FC236}">
                    <a16:creationId xmlns:a16="http://schemas.microsoft.com/office/drawing/2014/main" id="{A4B88D37-6809-4971-833B-751C1CE1483B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1449217" y="179109"/>
                <a:ext cx="9605635" cy="1970201"/>
              </a:xfrm>
            </p:spPr>
            <p:txBody>
              <a:bodyPr>
                <a:normAutofit/>
              </a:bodyPr>
              <a:lstStyle/>
              <a:p>
                <a:pPr algn="ctr"/>
                <a:r>
                  <a:rPr lang="uk-UA" sz="1500" b="1" dirty="0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  <a:t>Задача №3</a:t>
                </a:r>
                <a:r>
                  <a:rPr lang="en-US" sz="1500" b="1" dirty="0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  <a:t>:</a:t>
                </a:r>
                <a:r>
                  <a:rPr lang="uk-UA" sz="1500" b="1" dirty="0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  <a:t> Додатні Числа </a:t>
                </a:r>
                <a14:m>
                  <m:oMath xmlns:m="http://schemas.openxmlformats.org/officeDocument/2006/math">
                    <m:r>
                      <a:rPr lang="en-US" sz="1500" b="1" i="1" dirty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en-US" sz="1500" b="1" dirty="0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1500" b="1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US" sz="1500" b="1" i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1500" b="1" dirty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ⅈ</m:t>
                    </m:r>
                  </m:oMath>
                </a14:m>
                <a:r>
                  <a:rPr lang="en-US" sz="1500" b="1" dirty="0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500" b="1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𝒛</m:t>
                    </m:r>
                  </m:oMath>
                </a14:m>
                <a:r>
                  <a:rPr lang="en-US" sz="1500" b="1" dirty="0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  <a:t> </a:t>
                </a:r>
                <a:r>
                  <a:rPr lang="ru-RU" sz="1500" dirty="0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  <a:t>задов</a:t>
                </a:r>
                <a:r>
                  <a:rPr lang="uk-UA" sz="1500" dirty="0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  <a:t>ольняють Системі</a:t>
                </a:r>
                <a:br>
                  <a:rPr lang="uk-UA" sz="1500" dirty="0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</a:br>
                <a:br>
                  <a:rPr lang="uk-UA" sz="1500" dirty="0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</a:br>
                <a:r>
                  <a:rPr lang="en-US" sz="1500" dirty="0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uk-UA" sz="1500" b="1" i="1" dirty="0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uk-UA" sz="1500" b="1" i="1" dirty="0" smtClean="0">
                                <a:solidFill>
                                  <a:schemeClr val="accent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sSup>
                                <m:sSupPr>
                                  <m:ctrlPr>
                                    <a:rPr lang="uk-UA" sz="1500" b="1" i="1" dirty="0" smtClean="0">
                                      <a:solidFill>
                                        <a:schemeClr val="accent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uk-UA" sz="1500" b="1" i="1" dirty="0" smtClean="0">
                                      <a:solidFill>
                                        <a:schemeClr val="accent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uk-UA" sz="1500" b="1" i="0" dirty="0" smtClean="0">
                                      <a:solidFill>
                                        <a:schemeClr val="accent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uk-UA" sz="1500" b="1" i="0" dirty="0" smtClean="0">
                                  <a:solidFill>
                                    <a:schemeClr val="accent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uk-UA" sz="1500" b="1" i="1" dirty="0" smtClean="0">
                                      <a:solidFill>
                                        <a:schemeClr val="accent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uk-UA" sz="1500" b="1" i="1" dirty="0" smtClean="0">
                                      <a:solidFill>
                                        <a:schemeClr val="accent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𝒚</m:t>
                                  </m:r>
                                </m:e>
                                <m:sup>
                                  <m:r>
                                    <a:rPr lang="uk-UA" sz="1500" b="1" i="0" dirty="0" smtClean="0">
                                      <a:solidFill>
                                        <a:schemeClr val="accent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uk-UA" sz="1500" b="1" i="0" dirty="0" smtClean="0">
                                  <a:solidFill>
                                    <a:schemeClr val="accent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uk-UA" sz="1500" b="1" i="0" dirty="0" smtClean="0">
                                  <a:solidFill>
                                    <a:schemeClr val="accent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𝟏𝟔</m:t>
                              </m:r>
                            </m:e>
                          </m:mr>
                          <m:mr>
                            <m:e>
                              <m:sSup>
                                <m:sSupPr>
                                  <m:ctrlPr>
                                    <a:rPr lang="uk-UA" sz="1500" b="1" i="1" dirty="0" smtClean="0">
                                      <a:solidFill>
                                        <a:schemeClr val="accent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uk-UA" sz="1500" b="1" i="1" dirty="0" smtClean="0">
                                      <a:solidFill>
                                        <a:schemeClr val="accent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𝒚</m:t>
                                  </m:r>
                                </m:e>
                                <m:sup>
                                  <m:r>
                                    <a:rPr lang="uk-UA" sz="1500" b="1" i="0" dirty="0" smtClean="0">
                                      <a:solidFill>
                                        <a:schemeClr val="accent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uk-UA" sz="1500" b="1" i="0" dirty="0" smtClean="0">
                                  <a:solidFill>
                                    <a:schemeClr val="accent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uk-UA" sz="1500" b="1" i="1" dirty="0" smtClean="0">
                                      <a:solidFill>
                                        <a:schemeClr val="accent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uk-UA" sz="1500" b="1" i="1" dirty="0" smtClean="0">
                                      <a:solidFill>
                                        <a:schemeClr val="accent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𝒛</m:t>
                                  </m:r>
                                </m:e>
                                <m:sup>
                                  <m:r>
                                    <a:rPr lang="uk-UA" sz="1500" b="1" i="0" dirty="0" smtClean="0">
                                      <a:solidFill>
                                        <a:schemeClr val="accent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uk-UA" sz="1500" b="1" i="0" dirty="0" smtClean="0">
                                  <a:solidFill>
                                    <a:schemeClr val="accent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uk-UA" sz="1500" b="1" i="0" dirty="0" smtClean="0">
                                  <a:solidFill>
                                    <a:schemeClr val="accent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𝟒𝟖</m:t>
                              </m:r>
                            </m:e>
                          </m:mr>
                          <m:mr>
                            <m:e>
                              <m:sSup>
                                <m:sSupPr>
                                  <m:ctrlPr>
                                    <a:rPr lang="uk-UA" sz="1500" b="1" i="1" dirty="0" smtClean="0">
                                      <a:solidFill>
                                        <a:schemeClr val="accent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uk-UA" sz="1500" b="1" i="1" dirty="0" smtClean="0">
                                      <a:solidFill>
                                        <a:schemeClr val="accent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𝒚</m:t>
                                  </m:r>
                                </m:e>
                                <m:sup>
                                  <m:r>
                                    <a:rPr lang="uk-UA" sz="1500" b="1" i="0" dirty="0" smtClean="0">
                                      <a:solidFill>
                                        <a:schemeClr val="accent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uk-UA" sz="1500" b="1" i="0" dirty="0" smtClean="0">
                                  <a:solidFill>
                                    <a:schemeClr val="accent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uk-UA" sz="1500" b="1" i="1" dirty="0" smtClean="0">
                                  <a:solidFill>
                                    <a:schemeClr val="accent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𝒙𝒛</m:t>
                              </m:r>
                            </m:e>
                          </m:mr>
                        </m:m>
                      </m:e>
                    </m:d>
                  </m:oMath>
                </a14:m>
                <a:br>
                  <a:rPr lang="en-US" sz="1500" b="1" dirty="0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</a:br>
                <a:br>
                  <a:rPr lang="uk-UA" sz="1500" b="1" dirty="0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</a:br>
                <a:r>
                  <a:rPr lang="ru-RU" sz="1500" b="1" dirty="0" err="1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  <a:t>Знайд</a:t>
                </a:r>
                <a:r>
                  <a:rPr lang="uk-UA" sz="1500" b="1" dirty="0" err="1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  <a:t>іть</a:t>
                </a:r>
                <a:r>
                  <a:rPr lang="en-US" sz="1500" b="1" dirty="0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500" b="1" i="1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𝑺</m:t>
                    </m:r>
                    <m:r>
                      <a:rPr lang="uk-UA" sz="1500" b="1" i="1" dirty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uk-UA" sz="1500" b="1" i="1" dirty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𝒙𝒚</m:t>
                    </m:r>
                    <m:r>
                      <a:rPr lang="uk-UA" sz="1500" b="1" i="1" dirty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uk-UA" sz="1500" b="1" i="1" dirty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𝒚𝒛</m:t>
                    </m:r>
                    <m:r>
                      <a:rPr lang="en-US" sz="1500" b="1" i="0" dirty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br>
                  <a:rPr lang="uk-UA" sz="1400" b="1" dirty="0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</a:br>
                <a:endParaRPr lang="ru-UA" sz="1400" b="1" dirty="0">
                  <a:solidFill>
                    <a:schemeClr val="accent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" name="Заголовок 1">
                <a:extLst>
                  <a:ext uri="{FF2B5EF4-FFF2-40B4-BE49-F238E27FC236}">
                    <a16:creationId xmlns:a16="http://schemas.microsoft.com/office/drawing/2014/main" id="{A4B88D37-6809-4971-833B-751C1CE1483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1449217" y="179109"/>
                <a:ext cx="9605635" cy="1970201"/>
              </a:xfrm>
              <a:blipFill>
                <a:blip r:embed="rId2"/>
                <a:stretch>
                  <a:fillRect t="-1543"/>
                </a:stretch>
              </a:blipFill>
            </p:spPr>
            <p:txBody>
              <a:bodyPr/>
              <a:lstStyle/>
              <a:p>
                <a:r>
                  <a:rPr lang="ru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EA62AE6-3747-4A63-88E5-E233D3C25EB7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>
              <a:xfrm>
                <a:off x="0" y="2017342"/>
                <a:ext cx="6092483" cy="3945113"/>
              </a:xfrm>
            </p:spPr>
            <p:txBody>
              <a:bodyPr>
                <a:normAutofit fontScale="70000" lnSpcReduction="20000"/>
              </a:bodyPr>
              <a:lstStyle/>
              <a:p>
                <a:pPr marL="0" indent="0" algn="ctr">
                  <a:buNone/>
                </a:pPr>
                <a:r>
                  <a:rPr lang="ru-RU" sz="28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П</a:t>
                </a:r>
                <a:r>
                  <a:rPr lang="uk-UA" sz="2800" b="1" dirty="0" err="1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ідказка</a:t>
                </a:r>
                <a:r>
                  <a:rPr lang="en-US" sz="28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:</a:t>
                </a:r>
                <a:endParaRPr lang="uk-UA" sz="2800" b="1" dirty="0">
                  <a:solidFill>
                    <a:schemeClr val="accent1"/>
                  </a:solidFill>
                  <a:latin typeface="Arial Black" panose="020B0A04020102020204" pitchFamily="34" charset="0"/>
                </a:endParaRPr>
              </a:p>
              <a:p>
                <a:pPr marL="0" indent="0" algn="ctr">
                  <a:buNone/>
                </a:pPr>
                <a:r>
                  <a:rPr lang="uk-UA" sz="28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Розгляньте прямокутний трикутник з катетами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28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sz="28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𝒚</m:t>
                    </m:r>
                  </m:oMath>
                </a14:m>
                <a:r>
                  <a:rPr lang="en-US" sz="28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 </a:t>
                </a:r>
                <a:r>
                  <a:rPr lang="uk-UA" sz="28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і прямокутний трикутник з катетами </a:t>
                </a:r>
                <a14:m>
                  <m:oMath xmlns:m="http://schemas.openxmlformats.org/officeDocument/2006/math">
                    <m:r>
                      <a:rPr lang="en-US" sz="2800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US" sz="28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sz="28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𝒛</m:t>
                    </m:r>
                  </m:oMath>
                </a14:m>
                <a:r>
                  <a:rPr lang="en-US" sz="28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, </a:t>
                </a:r>
                <a:r>
                  <a:rPr lang="ru-RU" sz="28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в </a:t>
                </a:r>
                <a:r>
                  <a:rPr lang="ru-RU" sz="2800" b="1" dirty="0" err="1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яких</a:t>
                </a:r>
                <a:r>
                  <a:rPr lang="ru-RU" sz="28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 катет </a:t>
                </a:r>
                <a:r>
                  <a:rPr lang="ru-RU" sz="2800" b="1" dirty="0" err="1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довжини</a:t>
                </a:r>
                <a:r>
                  <a:rPr lang="ru-RU" sz="28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US" sz="2800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uk-UA" sz="28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є спільним.</a:t>
                </a:r>
                <a:endParaRPr lang="en-US" sz="2800" b="1" dirty="0">
                  <a:solidFill>
                    <a:schemeClr val="accent1"/>
                  </a:solidFill>
                  <a:latin typeface="Arial Black" panose="020B0A04020102020204" pitchFamily="34" charset="0"/>
                </a:endParaRPr>
              </a:p>
              <a:p>
                <a:pPr marL="0" indent="0" algn="ctr">
                  <a:buNone/>
                </a:pPr>
                <a:endParaRPr lang="en-US" sz="2800" b="1" dirty="0">
                  <a:solidFill>
                    <a:schemeClr val="accent1"/>
                  </a:solidFill>
                  <a:latin typeface="Arial Black" panose="020B0A04020102020204" pitchFamily="34" charset="0"/>
                </a:endParaRPr>
              </a:p>
              <a:p>
                <a:pPr marL="0" indent="0">
                  <a:buNone/>
                </a:pPr>
                <a:endParaRPr lang="en-US" b="1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EA62AE6-3747-4A63-88E5-E233D3C25EB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0" y="2017342"/>
                <a:ext cx="6092483" cy="3945113"/>
              </a:xfrm>
              <a:blipFill>
                <a:blip r:embed="rId3"/>
                <a:stretch>
                  <a:fillRect t="-927" r="-801"/>
                </a:stretch>
              </a:blipFill>
            </p:spPr>
            <p:txBody>
              <a:bodyPr/>
              <a:lstStyle/>
              <a:p>
                <a:r>
                  <a:rPr lang="ru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Объект 4">
                <a:extLst>
                  <a:ext uri="{FF2B5EF4-FFF2-40B4-BE49-F238E27FC236}">
                    <a16:creationId xmlns:a16="http://schemas.microsoft.com/office/drawing/2014/main" id="{4933BE90-DAAF-4041-9765-979D914F2D21}"/>
                  </a:ext>
                </a:extLst>
              </p:cNvPr>
              <p:cNvSpPr>
                <a:spLocks noGrp="1"/>
              </p:cNvSpPr>
              <p:nvPr>
                <p:ph sz="half" idx="2"/>
              </p:nvPr>
            </p:nvSpPr>
            <p:spPr>
              <a:xfrm>
                <a:off x="6099519" y="2017342"/>
                <a:ext cx="5995071" cy="4213775"/>
              </a:xfrm>
            </p:spPr>
            <p:txBody>
              <a:bodyPr>
                <a:normAutofit fontScale="70000" lnSpcReduction="20000"/>
              </a:bodyPr>
              <a:lstStyle/>
              <a:p>
                <a:pPr marL="0" indent="0" algn="ctr">
                  <a:buNone/>
                </a:pPr>
                <a:r>
                  <a:rPr lang="en-US" dirty="0"/>
                  <a:t> </a:t>
                </a:r>
                <a:r>
                  <a:rPr lang="uk-UA" sz="2800" b="1" dirty="0" err="1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Розв</a:t>
                </a:r>
                <a:r>
                  <a:rPr lang="en-US" sz="28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’</a:t>
                </a:r>
                <a:r>
                  <a:rPr lang="ru-RU" sz="2800" b="1" dirty="0" err="1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язок</a:t>
                </a:r>
                <a:r>
                  <a:rPr lang="en-US" sz="28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:</a:t>
                </a:r>
              </a:p>
              <a:p>
                <a:pPr marL="0" indent="0" algn="ctr">
                  <a:buNone/>
                </a:pPr>
                <a:r>
                  <a:rPr lang="uk-UA" sz="28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Розглянемо прямокутний трикутник з катетами </a:t>
                </a:r>
                <a14:m>
                  <m:oMath xmlns:m="http://schemas.openxmlformats.org/officeDocument/2006/math">
                    <m:r>
                      <a:rPr lang="en-US" sz="2800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2800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sz="2800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𝒚</m:t>
                    </m:r>
                  </m:oMath>
                </a14:m>
                <a:r>
                  <a:rPr lang="en-US" sz="28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 </a:t>
                </a:r>
                <a:r>
                  <a:rPr lang="uk-UA" sz="28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і прямокутний трикутник з катетами </a:t>
                </a:r>
                <a14:m>
                  <m:oMath xmlns:m="http://schemas.openxmlformats.org/officeDocument/2006/math">
                    <m:r>
                      <a:rPr lang="en-US" sz="2800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US" sz="2800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sz="2800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𝒛</m:t>
                    </m:r>
                  </m:oMath>
                </a14:m>
                <a:r>
                  <a:rPr lang="en-US" sz="28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, </a:t>
                </a:r>
                <a:r>
                  <a:rPr lang="ru-RU" sz="28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в </a:t>
                </a:r>
                <a:r>
                  <a:rPr lang="ru-RU" sz="2800" b="1" dirty="0" err="1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яких</a:t>
                </a:r>
                <a:r>
                  <a:rPr lang="ru-RU" sz="28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 катет </a:t>
                </a:r>
                <a:r>
                  <a:rPr lang="ru-RU" sz="2800" b="1" dirty="0" err="1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довжини</a:t>
                </a:r>
                <a:r>
                  <a:rPr lang="ru-RU" sz="28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US" sz="2800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uk-UA" sz="28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є спільним. З умови задачі випливає</a:t>
                </a:r>
                <a:r>
                  <a:rPr lang="en-US" sz="28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, </a:t>
                </a:r>
                <a:r>
                  <a:rPr lang="ru-RU" sz="2800" b="1" dirty="0" err="1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що</a:t>
                </a:r>
                <a:r>
                  <a:rPr lang="ru-RU" sz="28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 ц</a:t>
                </a:r>
                <a:r>
                  <a:rPr lang="uk-UA" sz="28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і два </a:t>
                </a:r>
                <a:r>
                  <a:rPr lang="uk-UA" sz="2800" b="1" dirty="0" err="1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трикутнк</a:t>
                </a:r>
                <a:r>
                  <a:rPr lang="ru-RU" sz="28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а</a:t>
                </a:r>
                <a:r>
                  <a:rPr lang="uk-UA" sz="28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 в об</a:t>
                </a:r>
                <a:r>
                  <a:rPr lang="en-US" sz="28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’</a:t>
                </a:r>
                <a:r>
                  <a:rPr lang="uk-UA" sz="28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єднанні утворюють прямокутний трикутник з катетами </a:t>
                </a:r>
                <a14:m>
                  <m:oMath xmlns:m="http://schemas.openxmlformats.org/officeDocument/2006/math">
                    <m:r>
                      <a:rPr lang="uk-UA" sz="28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𝟒</m:t>
                    </m:r>
                    <m:r>
                      <a:rPr lang="uk-UA" sz="2800" b="1" i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 ⅈ </m:t>
                    </m:r>
                    <m:r>
                      <a:rPr lang="uk-UA" sz="2800" b="1" i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𝟒</m:t>
                    </m:r>
                    <m:rad>
                      <m:radPr>
                        <m:degHide m:val="on"/>
                        <m:ctrlPr>
                          <a:rPr lang="uk-UA" sz="28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uk-UA" sz="2800" b="1" i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e>
                    </m:rad>
                  </m:oMath>
                </a14:m>
                <a:r>
                  <a:rPr lang="en-US" sz="28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,</a:t>
                </a:r>
                <a:r>
                  <a:rPr lang="uk-UA" sz="28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 гіпотенузою </a:t>
                </a:r>
                <a14:m>
                  <m:oMath xmlns:m="http://schemas.openxmlformats.org/officeDocument/2006/math">
                    <m:r>
                      <a:rPr lang="en-US" sz="2800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uk-UA" sz="28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8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𝒛</m:t>
                    </m:r>
                  </m:oMath>
                </a14:m>
                <a:r>
                  <a:rPr lang="en-US" sz="2800" b="1" i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 </a:t>
                </a:r>
                <a:r>
                  <a:rPr lang="uk-UA" sz="28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і висотою </a:t>
                </a:r>
                <a14:m>
                  <m:oMath xmlns:m="http://schemas.openxmlformats.org/officeDocument/2006/math">
                    <m:r>
                      <a:rPr lang="en-US" sz="2800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𝒚</m:t>
                    </m:r>
                  </m:oMath>
                </a14:m>
                <a:r>
                  <a:rPr lang="en-US" sz="2800" b="1" i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 </a:t>
                </a:r>
                <a:r>
                  <a:rPr lang="ru-RU" sz="2800" dirty="0" err="1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проведеною</a:t>
                </a:r>
                <a:r>
                  <a:rPr lang="ru-RU" sz="2800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 до г</a:t>
                </a:r>
                <a:r>
                  <a:rPr lang="uk-UA" sz="2800" dirty="0" err="1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іпотенузи</a:t>
                </a:r>
                <a:r>
                  <a:rPr lang="uk-UA" sz="2800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.</a:t>
                </a:r>
                <a:r>
                  <a:rPr lang="en-US" sz="2800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 </a:t>
                </a:r>
                <a:r>
                  <a:rPr lang="ru-RU" sz="2800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З формул </a:t>
                </a:r>
                <a:r>
                  <a:rPr lang="uk-UA" sz="2800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знаходження площі прямокутного трикутника випливає</a:t>
                </a:r>
                <a:r>
                  <a:rPr lang="en-US" sz="2800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, </a:t>
                </a:r>
                <a:r>
                  <a:rPr lang="ru-RU" sz="2800" dirty="0" err="1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що</a:t>
                </a:r>
                <a:endParaRPr lang="ru-RU" sz="2800" dirty="0">
                  <a:solidFill>
                    <a:schemeClr val="accent1"/>
                  </a:solidFill>
                  <a:latin typeface="Arial Black" panose="020B0A04020102020204" pitchFamily="34" charset="0"/>
                </a:endParaRP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uk-UA" sz="2800" b="1" i="1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𝒙𝒚</m:t>
                    </m:r>
                    <m:r>
                      <a:rPr lang="uk-UA" sz="2800" b="1" i="1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uk-UA" sz="2800" b="1" i="1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𝒚𝒛</m:t>
                    </m:r>
                    <m:r>
                      <a:rPr lang="ru-RU" sz="2800" b="1" i="1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sz="2800" b="1" i="1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𝟒</m:t>
                    </m:r>
                    <m:r>
                      <a:rPr lang="ru-RU" sz="2800" b="1" i="1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·</m:t>
                    </m:r>
                    <m:r>
                      <a:rPr lang="uk-UA" sz="2800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𝟒</m:t>
                    </m:r>
                    <m:rad>
                      <m:radPr>
                        <m:degHide m:val="on"/>
                        <m:ctrlPr>
                          <a:rPr lang="uk-UA" sz="2800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uk-UA" sz="2800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e>
                    </m:rad>
                    <m:r>
                      <a:rPr lang="ru-RU" sz="28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sz="28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𝟏𝟔</m:t>
                    </m:r>
                    <m:rad>
                      <m:radPr>
                        <m:degHide m:val="on"/>
                        <m:ctrlPr>
                          <a:rPr lang="uk-UA" sz="2800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uk-UA" sz="2800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e>
                    </m:rad>
                  </m:oMath>
                </a14:m>
                <a:r>
                  <a:rPr lang="ru-RU" sz="2800" b="1" i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. </a:t>
                </a:r>
                <a:r>
                  <a:rPr lang="ru-RU" sz="28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В</a:t>
                </a:r>
                <a:r>
                  <a:rPr lang="uk-UA" sz="2800" b="1" dirty="0" err="1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ідповідь</a:t>
                </a:r>
                <a:r>
                  <a:rPr lang="en-US" sz="28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ru-RU" sz="2800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𝟏𝟔</m:t>
                    </m:r>
                    <m:rad>
                      <m:radPr>
                        <m:degHide m:val="on"/>
                        <m:ctrlPr>
                          <a:rPr lang="uk-UA" sz="2800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uk-UA" sz="2800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e>
                    </m:rad>
                  </m:oMath>
                </a14:m>
                <a:r>
                  <a:rPr lang="en-US" sz="2800" b="1" i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.</a:t>
                </a:r>
                <a:endParaRPr lang="ru-RU" sz="2800" b="1" i="1" dirty="0">
                  <a:solidFill>
                    <a:schemeClr val="accent1"/>
                  </a:solidFill>
                  <a:latin typeface="Arial Black" panose="020B0A04020102020204" pitchFamily="34" charset="0"/>
                </a:endParaRPr>
              </a:p>
              <a:p>
                <a:pPr marL="0" indent="0">
                  <a:buNone/>
                </a:pPr>
                <a:endParaRPr lang="ru-RU" sz="2800" b="1" i="1" dirty="0">
                  <a:solidFill>
                    <a:schemeClr val="accent1"/>
                  </a:solidFill>
                  <a:latin typeface="Arial Black" panose="020B0A04020102020204" pitchFamily="34" charset="0"/>
                </a:endParaRPr>
              </a:p>
              <a:p>
                <a:pPr marL="0" indent="0">
                  <a:buNone/>
                </a:pPr>
                <a:endParaRPr lang="ru-RU" sz="2800" b="1" i="1" dirty="0">
                  <a:solidFill>
                    <a:schemeClr val="accent1"/>
                  </a:solidFill>
                  <a:latin typeface="Arial Black" panose="020B0A04020102020204" pitchFamily="34" charset="0"/>
                </a:endParaRPr>
              </a:p>
              <a:p>
                <a:pPr marL="0" indent="0">
                  <a:buNone/>
                </a:pPr>
                <a:endParaRPr lang="en-US" sz="2800" b="1" i="1" dirty="0">
                  <a:solidFill>
                    <a:schemeClr val="accent1"/>
                  </a:solidFill>
                  <a:latin typeface="Arial Black" panose="020B0A04020102020204" pitchFamily="34" charset="0"/>
                </a:endParaRPr>
              </a:p>
            </p:txBody>
          </p:sp>
        </mc:Choice>
        <mc:Fallback xmlns="">
          <p:sp>
            <p:nvSpPr>
              <p:cNvPr id="5" name="Объект 4">
                <a:extLst>
                  <a:ext uri="{FF2B5EF4-FFF2-40B4-BE49-F238E27FC236}">
                    <a16:creationId xmlns:a16="http://schemas.microsoft.com/office/drawing/2014/main" id="{4933BE90-DAAF-4041-9765-979D914F2D2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099519" y="2017342"/>
                <a:ext cx="5995071" cy="4213775"/>
              </a:xfrm>
              <a:blipFill>
                <a:blip r:embed="rId4"/>
                <a:stretch>
                  <a:fillRect l="-407" t="-868" r="-1628"/>
                </a:stretch>
              </a:blipFill>
            </p:spPr>
            <p:txBody>
              <a:bodyPr/>
              <a:lstStyle/>
              <a:p>
                <a:r>
                  <a:rPr lang="ru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62626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>
                <a:extLst>
                  <a:ext uri="{FF2B5EF4-FFF2-40B4-BE49-F238E27FC236}">
                    <a16:creationId xmlns:a16="http://schemas.microsoft.com/office/drawing/2014/main" id="{A4B88D37-6809-4971-833B-751C1CE1483B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1449217" y="433633"/>
                <a:ext cx="9605635" cy="1951348"/>
              </a:xfrm>
            </p:spPr>
            <p:txBody>
              <a:bodyPr>
                <a:normAutofit/>
              </a:bodyPr>
              <a:lstStyle/>
              <a:p>
                <a:pPr algn="ctr"/>
                <a:r>
                  <a:rPr lang="uk-UA" sz="2800" b="1" dirty="0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  <a:t>Задача №4</a:t>
                </a:r>
                <a:r>
                  <a:rPr lang="en-US" sz="2800" b="1" dirty="0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  <a:t>:</a:t>
                </a:r>
                <a:r>
                  <a:rPr lang="uk-UA" sz="2800" b="1" dirty="0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  <a:t> </a:t>
                </a:r>
                <a:r>
                  <a:rPr lang="ru-RU" sz="2800" b="1" dirty="0" err="1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  <a:t>Знайд</a:t>
                </a:r>
                <a:r>
                  <a:rPr lang="uk-UA" sz="2800" b="1" dirty="0" err="1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  <a:t>іть</a:t>
                </a:r>
                <a:r>
                  <a:rPr lang="uk-UA" sz="2800" b="1" dirty="0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  <a:t> найменше значення виразу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uk-UA" sz="2800" b="1" i="1" dirty="0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uk-UA" sz="2800" b="1" i="1" dirty="0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uk-UA" sz="2800" b="1" i="0" dirty="0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uk-UA" sz="2800" b="1" i="1" dirty="0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𝒚</m:t>
                        </m:r>
                      </m:e>
                    </m:d>
                    <m:d>
                      <m:dPr>
                        <m:ctrlPr>
                          <a:rPr lang="uk-UA" sz="2800" b="1" i="1" dirty="0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uk-UA" sz="2800" b="1" i="1" dirty="0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uk-UA" sz="2800" b="1" i="0" dirty="0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uk-UA" sz="2800" b="1" i="1" dirty="0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𝒛</m:t>
                        </m:r>
                      </m:e>
                    </m:d>
                  </m:oMath>
                </a14:m>
                <a:r>
                  <a:rPr lang="en-US" sz="2800" dirty="0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  <a:t>, </a:t>
                </a:r>
                <a:r>
                  <a:rPr lang="ru-RU" sz="2800" dirty="0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  <a:t>де </a:t>
                </a:r>
                <a14:m>
                  <m:oMath xmlns:m="http://schemas.openxmlformats.org/officeDocument/2006/math">
                    <m:r>
                      <a:rPr lang="en-US" sz="2800" b="1" i="1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en-US" sz="2800" b="1" dirty="0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1" i="1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US" sz="2800" b="1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800" b="1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ⅈ</m:t>
                    </m:r>
                  </m:oMath>
                </a14:m>
                <a:r>
                  <a:rPr lang="en-US" sz="2800" b="1" dirty="0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𝒛</m:t>
                    </m:r>
                    <m:r>
                      <a:rPr lang="uk-UA" sz="2800" b="1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 −</m:t>
                    </m:r>
                  </m:oMath>
                </a14:m>
                <a:r>
                  <a:rPr lang="ru-RU" sz="2800" dirty="0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  <a:t> </a:t>
                </a:r>
                <a:r>
                  <a:rPr lang="ru-RU" sz="2800" dirty="0" err="1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  <a:t>додатні</a:t>
                </a:r>
                <a:r>
                  <a:rPr lang="ru-RU" sz="2800" dirty="0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  <a:t> числа і </a:t>
                </a:r>
                <a14:m>
                  <m:oMath xmlns:m="http://schemas.openxmlformats.org/officeDocument/2006/math">
                    <m:r>
                      <a:rPr lang="ru-RU" sz="2800" b="1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𝒙𝒚𝒛</m:t>
                    </m:r>
                    <m:d>
                      <m:dPr>
                        <m:ctrlPr>
                          <a:rPr lang="ru-RU" sz="2800" b="1" i="1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ru-RU" sz="2800" b="1" i="1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uk-UA" sz="2800" b="1" i="1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800" b="1" i="1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𝒚</m:t>
                        </m:r>
                        <m:r>
                          <a:rPr lang="en-US" sz="2800" b="1" i="1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800" b="1" i="1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𝒛</m:t>
                        </m:r>
                      </m:e>
                    </m:d>
                    <m:r>
                      <a:rPr lang="en-US" sz="2800" b="1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b="1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r>
                  <a:rPr lang="ru-RU" sz="2800" b="1" dirty="0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  <a:t>  </a:t>
                </a:r>
                <a:br>
                  <a:rPr lang="uk-UA" sz="1500" dirty="0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</a:br>
                <a:br>
                  <a:rPr lang="uk-UA" sz="1500" dirty="0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</a:br>
                <a:br>
                  <a:rPr lang="uk-UA" sz="1400" b="1" dirty="0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</a:br>
                <a:endParaRPr lang="ru-UA" sz="1400" b="1" dirty="0">
                  <a:solidFill>
                    <a:schemeClr val="accent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" name="Заголовок 1">
                <a:extLst>
                  <a:ext uri="{FF2B5EF4-FFF2-40B4-BE49-F238E27FC236}">
                    <a16:creationId xmlns:a16="http://schemas.microsoft.com/office/drawing/2014/main" id="{A4B88D37-6809-4971-833B-751C1CE1483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1449217" y="433633"/>
                <a:ext cx="9605635" cy="1951348"/>
              </a:xfrm>
              <a:blipFill>
                <a:blip r:embed="rId2"/>
                <a:stretch>
                  <a:fillRect t="-5313"/>
                </a:stretch>
              </a:blipFill>
            </p:spPr>
            <p:txBody>
              <a:bodyPr/>
              <a:lstStyle/>
              <a:p>
                <a:r>
                  <a:rPr lang="ru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EA62AE6-3747-4A63-88E5-E233D3C25EB7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>
              <a:xfrm>
                <a:off x="0" y="2017342"/>
                <a:ext cx="6092483" cy="3945113"/>
              </a:xfrm>
            </p:spPr>
            <p:txBody>
              <a:bodyPr>
                <a:normAutofit fontScale="85000" lnSpcReduction="20000"/>
              </a:bodyPr>
              <a:lstStyle/>
              <a:p>
                <a:pPr marL="0" indent="0" algn="ctr">
                  <a:buNone/>
                </a:pPr>
                <a:r>
                  <a:rPr lang="ru-RU" sz="28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П</a:t>
                </a:r>
                <a:r>
                  <a:rPr lang="uk-UA" sz="2800" b="1" dirty="0" err="1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ідказка</a:t>
                </a:r>
                <a:r>
                  <a:rPr lang="en-US" sz="28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:</a:t>
                </a:r>
                <a:endParaRPr lang="uk-UA" sz="2800" b="1" dirty="0">
                  <a:solidFill>
                    <a:schemeClr val="accent1"/>
                  </a:solidFill>
                  <a:latin typeface="Arial Black" panose="020B0A04020102020204" pitchFamily="34" charset="0"/>
                </a:endParaRPr>
              </a:p>
              <a:p>
                <a:pPr marL="0" indent="0" algn="ctr">
                  <a:buNone/>
                </a:pPr>
                <a:r>
                  <a:rPr lang="ru-RU" sz="2800" b="1" dirty="0" err="1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Застосуйте</a:t>
                </a:r>
                <a:r>
                  <a:rPr lang="ru-RU" sz="28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 формулу Герона для </a:t>
                </a:r>
                <a:r>
                  <a:rPr lang="ru-RU" sz="2800" b="1" dirty="0" err="1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трикутника</a:t>
                </a:r>
                <a:r>
                  <a:rPr lang="ru-RU" sz="28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 з</a:t>
                </a:r>
                <a:r>
                  <a:rPr lang="uk-UA" sz="28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і сторонами          </a:t>
                </a:r>
                <a14:m>
                  <m:oMath xmlns:m="http://schemas.openxmlformats.org/officeDocument/2006/math">
                    <m:r>
                      <a:rPr lang="uk-UA" sz="2800" b="1" i="0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  </m:t>
                    </m:r>
                    <m:r>
                      <a:rPr lang="uk-UA" sz="2800" b="1" i="1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uk-UA" sz="2800" b="1" i="0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800" b="1" i="1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US" sz="2800" b="1" i="1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, </m:t>
                    </m:r>
                    <m:r>
                      <a:rPr lang="uk-UA" sz="2800" b="1" i="1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uk-UA" sz="2800" b="1" i="0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uk-UA" sz="2800" b="1" i="1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𝒛</m:t>
                    </m:r>
                    <m:r>
                      <a:rPr lang="en-US" sz="2800" b="1" i="1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uk-UA" sz="2800" b="1" i="0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ⅈ</m:t>
                    </m:r>
                    <m:r>
                      <a:rPr lang="en-US" sz="2800" b="1" i="0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uk-UA" sz="2800" b="1" i="1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uk-UA" sz="2800" b="1" i="0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uk-UA" sz="2800" b="1" i="1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𝒛</m:t>
                    </m:r>
                  </m:oMath>
                </a14:m>
                <a:r>
                  <a:rPr lang="uk-UA" sz="28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.</a:t>
                </a:r>
                <a:endParaRPr lang="en-US" sz="2800" b="1" dirty="0">
                  <a:solidFill>
                    <a:schemeClr val="accent1"/>
                  </a:solidFill>
                  <a:latin typeface="Arial Black" panose="020B0A04020102020204" pitchFamily="34" charset="0"/>
                </a:endParaRPr>
              </a:p>
              <a:p>
                <a:pPr marL="0" indent="0" algn="ctr">
                  <a:buNone/>
                </a:pPr>
                <a:endParaRPr lang="en-US" sz="2800" b="1" dirty="0">
                  <a:solidFill>
                    <a:schemeClr val="accent1"/>
                  </a:solidFill>
                  <a:latin typeface="Arial Black" panose="020B0A04020102020204" pitchFamily="34" charset="0"/>
                </a:endParaRPr>
              </a:p>
              <a:p>
                <a:pPr marL="0" indent="0">
                  <a:buNone/>
                </a:pPr>
                <a:endParaRPr lang="en-US" b="1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EA62AE6-3747-4A63-88E5-E233D3C25EB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0" y="2017342"/>
                <a:ext cx="6092483" cy="3945113"/>
              </a:xfrm>
              <a:blipFill>
                <a:blip r:embed="rId3"/>
                <a:stretch>
                  <a:fillRect t="-1236" r="-5205"/>
                </a:stretch>
              </a:blipFill>
            </p:spPr>
            <p:txBody>
              <a:bodyPr/>
              <a:lstStyle/>
              <a:p>
                <a:r>
                  <a:rPr lang="ru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Объект 4">
                <a:extLst>
                  <a:ext uri="{FF2B5EF4-FFF2-40B4-BE49-F238E27FC236}">
                    <a16:creationId xmlns:a16="http://schemas.microsoft.com/office/drawing/2014/main" id="{4933BE90-DAAF-4041-9765-979D914F2D21}"/>
                  </a:ext>
                </a:extLst>
              </p:cNvPr>
              <p:cNvSpPr>
                <a:spLocks noGrp="1"/>
              </p:cNvSpPr>
              <p:nvPr>
                <p:ph sz="half" idx="2"/>
              </p:nvPr>
            </p:nvSpPr>
            <p:spPr>
              <a:xfrm>
                <a:off x="6099519" y="2017342"/>
                <a:ext cx="5995071" cy="4213775"/>
              </a:xfrm>
            </p:spPr>
            <p:txBody>
              <a:bodyPr>
                <a:normAutofit fontScale="85000" lnSpcReduction="20000"/>
              </a:bodyPr>
              <a:lstStyle/>
              <a:p>
                <a:pPr marL="0" indent="0" algn="ctr">
                  <a:buNone/>
                </a:pPr>
                <a:r>
                  <a:rPr lang="en-US" dirty="0"/>
                  <a:t> </a:t>
                </a:r>
                <a:r>
                  <a:rPr lang="uk-UA" sz="2800" b="1" dirty="0" err="1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Розв</a:t>
                </a:r>
                <a:r>
                  <a:rPr lang="en-US" sz="28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’</a:t>
                </a:r>
                <a:r>
                  <a:rPr lang="ru-RU" sz="2800" b="1" dirty="0" err="1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язок</a:t>
                </a:r>
                <a:r>
                  <a:rPr lang="en-US" sz="28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:</a:t>
                </a:r>
              </a:p>
              <a:p>
                <a:pPr marL="0" indent="0" algn="ctr">
                  <a:buNone/>
                </a:pPr>
                <a:r>
                  <a:rPr lang="ru-RU" sz="2800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З </a:t>
                </a:r>
                <a:r>
                  <a:rPr lang="ru-RU" sz="2800" dirty="0" err="1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умови</a:t>
                </a:r>
                <a:r>
                  <a:rPr lang="ru-RU" sz="2800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 задач</a:t>
                </a:r>
                <a:r>
                  <a:rPr lang="uk-UA" sz="2800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і випливає</a:t>
                </a:r>
                <a:r>
                  <a:rPr lang="en-US" sz="2800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, </a:t>
                </a:r>
                <a:r>
                  <a:rPr lang="ru-RU" sz="2800" dirty="0" err="1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що</a:t>
                </a:r>
                <a:r>
                  <a:rPr lang="ru-RU" sz="2800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 </a:t>
                </a:r>
                <a:r>
                  <a:rPr lang="ru-RU" sz="2800" dirty="0" err="1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площа</a:t>
                </a:r>
                <a:r>
                  <a:rPr lang="ru-RU" sz="2800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 </a:t>
                </a:r>
                <a:r>
                  <a:rPr lang="ru-RU" sz="2800" dirty="0" err="1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трикутника</a:t>
                </a:r>
                <a:r>
                  <a:rPr lang="uk-UA" sz="2800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 зі сторонам </a:t>
                </a:r>
                <a14:m>
                  <m:oMath xmlns:m="http://schemas.openxmlformats.org/officeDocument/2006/math">
                    <m:r>
                      <a:rPr lang="uk-UA" sz="2800" b="1" i="1" dirty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uk-UA" sz="2800" b="1" dirty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800" b="1" i="1" dirty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US" sz="2800" b="1" i="1" dirty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, </m:t>
                    </m:r>
                    <m:r>
                      <a:rPr lang="uk-UA" sz="2800" b="1" i="1" dirty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uk-UA" sz="2800" b="1" dirty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uk-UA" sz="2800" b="1" i="1" dirty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𝒛</m:t>
                    </m:r>
                    <m:r>
                      <a:rPr lang="en-US" sz="2800" b="1" i="1" dirty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uk-UA" sz="2800" b="1" dirty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ⅈ</m:t>
                    </m:r>
                    <m:r>
                      <a:rPr lang="en-US" sz="2800" b="1" dirty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uk-UA" sz="2800" b="1" i="1" dirty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uk-UA" sz="2800" b="1" dirty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uk-UA" sz="2800" b="1" i="1" dirty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𝒛</m:t>
                    </m:r>
                  </m:oMath>
                </a14:m>
                <a:r>
                  <a:rPr lang="ru-RU" sz="2800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 </a:t>
                </a:r>
                <a:r>
                  <a:rPr lang="ru-RU" sz="2800" dirty="0" err="1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дорівнює</a:t>
                </a:r>
                <a:r>
                  <a:rPr lang="ru-RU" sz="2800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 1. Але </a:t>
                </a:r>
                <a:r>
                  <a:rPr lang="ru-RU" sz="2800" dirty="0" err="1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добуток</a:t>
                </a:r>
                <a:r>
                  <a:rPr lang="ru-RU" sz="2800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 будь-</a:t>
                </a:r>
                <a:r>
                  <a:rPr lang="ru-RU" sz="2800" dirty="0" err="1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яких</a:t>
                </a:r>
                <a:r>
                  <a:rPr lang="ru-RU" sz="2800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 </a:t>
                </a:r>
                <a:r>
                  <a:rPr lang="ru-RU" sz="2800" dirty="0" err="1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двох</a:t>
                </a:r>
                <a:r>
                  <a:rPr lang="ru-RU" sz="2800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 </a:t>
                </a:r>
                <a:r>
                  <a:rPr lang="ru-RU" sz="2800" dirty="0" err="1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сторін</a:t>
                </a:r>
                <a:r>
                  <a:rPr lang="ru-RU" sz="2800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 </a:t>
                </a:r>
                <a:r>
                  <a:rPr lang="ru-RU" sz="2800" dirty="0" err="1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трикутника</a:t>
                </a:r>
                <a:r>
                  <a:rPr lang="ru-RU" sz="2800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 не </a:t>
                </a:r>
                <a:r>
                  <a:rPr lang="ru-RU" sz="2800" dirty="0" err="1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менше</a:t>
                </a:r>
                <a:r>
                  <a:rPr lang="ru-RU" sz="2800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 </a:t>
                </a:r>
                <a:r>
                  <a:rPr lang="ru-RU" sz="2800" dirty="0" err="1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його</a:t>
                </a:r>
                <a:r>
                  <a:rPr lang="ru-RU" sz="2800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 </a:t>
                </a:r>
                <a:r>
                  <a:rPr lang="ru-RU" sz="2800" dirty="0" err="1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подвоєної</a:t>
                </a:r>
                <a:r>
                  <a:rPr lang="ru-RU" sz="2800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 </a:t>
                </a:r>
                <a:r>
                  <a:rPr lang="ru-RU" sz="2800" dirty="0" err="1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площі</a:t>
                </a:r>
                <a:r>
                  <a:rPr lang="ru-RU" sz="2800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. </a:t>
                </a:r>
                <a:r>
                  <a:rPr lang="ru-RU" sz="2800" dirty="0" err="1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Звідси</a:t>
                </a:r>
                <a:r>
                  <a:rPr lang="ru-RU" sz="2800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 </a:t>
                </a:r>
                <a:r>
                  <a:rPr lang="ru-RU" sz="2800" dirty="0" err="1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випливає</a:t>
                </a:r>
                <a:r>
                  <a:rPr lang="en-US" sz="2800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, </a:t>
                </a:r>
                <a:r>
                  <a:rPr lang="ru-RU" sz="2800" dirty="0" err="1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що</a:t>
                </a:r>
                <a:r>
                  <a:rPr lang="ru-RU" sz="2800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uk-UA" sz="2800" b="1" i="1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uk-UA" sz="2800" b="1" i="1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uk-UA" sz="2800" b="1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uk-UA" sz="2800" b="1" i="1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𝒚</m:t>
                        </m:r>
                      </m:e>
                    </m:d>
                    <m:d>
                      <m:dPr>
                        <m:ctrlPr>
                          <a:rPr lang="uk-UA" sz="2800" b="1" i="1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uk-UA" sz="2800" b="1" i="1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uk-UA" sz="2800" b="1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uk-UA" sz="2800" b="1" i="1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𝒛</m:t>
                        </m:r>
                      </m:e>
                    </m:d>
                  </m:oMath>
                </a14:m>
                <a:r>
                  <a:rPr lang="ru-RU" sz="28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 ⩾ </a:t>
                </a:r>
                <a14:m>
                  <m:oMath xmlns:m="http://schemas.openxmlformats.org/officeDocument/2006/math">
                    <m:r>
                      <a:rPr lang="ru-RU" sz="2800" b="1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ru-RU" sz="28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. </a:t>
                </a:r>
                <a:r>
                  <a:rPr lang="ru-RU" sz="2800" b="1" dirty="0" err="1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Рівність</a:t>
                </a:r>
                <a:r>
                  <a:rPr lang="ru-RU" sz="28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 </a:t>
                </a:r>
                <a:r>
                  <a:rPr lang="ru-RU" sz="2800" b="1" dirty="0" err="1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досягається</a:t>
                </a:r>
                <a:r>
                  <a:rPr lang="ru-RU" sz="28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 при           </a:t>
                </a:r>
                <a14:m>
                  <m:oMath xmlns:m="http://schemas.openxmlformats.org/officeDocument/2006/math">
                    <m:r>
                      <a:rPr lang="ru-RU" sz="2800" b="1" i="1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ru-RU" sz="2800" b="1" i="0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2800" b="1" i="1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800" b="1" i="0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ru-RU" sz="2800" b="1" i="1" dirty="0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uk-UA" sz="2800" b="1" i="1" dirty="0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𝟔</m:t>
                            </m:r>
                          </m:e>
                        </m:rad>
                      </m:den>
                    </m:f>
                    <m:r>
                      <a:rPr lang="en-US" sz="2800" b="1" i="1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sz="2800" b="1" i="0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𝐲</m:t>
                    </m:r>
                    <m:r>
                      <a:rPr lang="ru-RU" sz="2800" b="1" i="0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2800" b="1" i="1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800" b="1" i="0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ru-RU" sz="2800" b="1" i="1" dirty="0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ru-RU" sz="2800" b="1" i="0" dirty="0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𝟔</m:t>
                            </m:r>
                          </m:e>
                        </m:rad>
                      </m:den>
                    </m:f>
                    <m:r>
                      <a:rPr lang="en-US" sz="2800" b="1" i="0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sz="2800" b="1" i="0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𝐳</m:t>
                    </m:r>
                    <m:r>
                      <a:rPr lang="ru-RU" sz="2800" b="1" i="0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2800" b="1" i="1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800" b="1" i="0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ru-RU" sz="2800" b="1" i="1" dirty="0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 b="1" i="1" dirty="0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𝟔</m:t>
                            </m:r>
                          </m:e>
                        </m:rad>
                      </m:den>
                    </m:f>
                    <m:r>
                      <a:rPr lang="en-US" sz="2800" b="1" i="0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r>
                  <a:rPr lang="en-US" sz="28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 </a:t>
                </a:r>
                <a:r>
                  <a:rPr lang="ru-RU" sz="28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В</a:t>
                </a:r>
                <a:r>
                  <a:rPr lang="uk-UA" sz="2800" b="1" dirty="0" err="1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ідповідь</a:t>
                </a:r>
                <a:r>
                  <a:rPr lang="en-US" sz="28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: 2.</a:t>
                </a:r>
              </a:p>
              <a:p>
                <a:pPr marL="0" indent="0" algn="ctr">
                  <a:buNone/>
                </a:pPr>
                <a:endParaRPr lang="en-US" sz="2800" b="1" dirty="0">
                  <a:solidFill>
                    <a:schemeClr val="accent1"/>
                  </a:solidFill>
                  <a:latin typeface="Arial Black" panose="020B0A04020102020204" pitchFamily="34" charset="0"/>
                </a:endParaRPr>
              </a:p>
              <a:p>
                <a:pPr marL="0" indent="0" algn="ctr">
                  <a:buNone/>
                </a:pPr>
                <a:endParaRPr lang="ru-RU" sz="2800" b="1" dirty="0">
                  <a:solidFill>
                    <a:schemeClr val="accent1"/>
                  </a:solidFill>
                  <a:latin typeface="Arial Black" panose="020B0A04020102020204" pitchFamily="34" charset="0"/>
                </a:endParaRPr>
              </a:p>
              <a:p>
                <a:pPr marL="0" indent="0">
                  <a:buNone/>
                </a:pPr>
                <a:endParaRPr lang="ru-RU" sz="2800" b="1" i="1" dirty="0">
                  <a:solidFill>
                    <a:schemeClr val="accent1"/>
                  </a:solidFill>
                  <a:latin typeface="Arial Black" panose="020B0A04020102020204" pitchFamily="34" charset="0"/>
                </a:endParaRPr>
              </a:p>
              <a:p>
                <a:pPr marL="0" indent="0">
                  <a:buNone/>
                </a:pPr>
                <a:endParaRPr lang="ru-RU" sz="2800" b="1" i="1" dirty="0">
                  <a:solidFill>
                    <a:schemeClr val="accent1"/>
                  </a:solidFill>
                  <a:latin typeface="Arial Black" panose="020B0A04020102020204" pitchFamily="34" charset="0"/>
                </a:endParaRPr>
              </a:p>
              <a:p>
                <a:pPr marL="0" indent="0">
                  <a:buNone/>
                </a:pPr>
                <a:endParaRPr lang="en-US" sz="2800" b="1" i="1" dirty="0">
                  <a:solidFill>
                    <a:schemeClr val="accent1"/>
                  </a:solidFill>
                  <a:latin typeface="Arial Black" panose="020B0A04020102020204" pitchFamily="34" charset="0"/>
                </a:endParaRPr>
              </a:p>
            </p:txBody>
          </p:sp>
        </mc:Choice>
        <mc:Fallback xmlns="">
          <p:sp>
            <p:nvSpPr>
              <p:cNvPr id="5" name="Объект 4">
                <a:extLst>
                  <a:ext uri="{FF2B5EF4-FFF2-40B4-BE49-F238E27FC236}">
                    <a16:creationId xmlns:a16="http://schemas.microsoft.com/office/drawing/2014/main" id="{4933BE90-DAAF-4041-9765-979D914F2D2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099519" y="2017342"/>
                <a:ext cx="5995071" cy="4213775"/>
              </a:xfrm>
              <a:blipFill>
                <a:blip r:embed="rId4"/>
                <a:stretch>
                  <a:fillRect t="-1158" r="-7630"/>
                </a:stretch>
              </a:blipFill>
            </p:spPr>
            <p:txBody>
              <a:bodyPr/>
              <a:lstStyle/>
              <a:p>
                <a:r>
                  <a:rPr lang="ru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26828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>
                <a:extLst>
                  <a:ext uri="{FF2B5EF4-FFF2-40B4-BE49-F238E27FC236}">
                    <a16:creationId xmlns:a16="http://schemas.microsoft.com/office/drawing/2014/main" id="{A4B88D37-6809-4971-833B-751C1CE1483B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1449217" y="754143"/>
                <a:ext cx="9605635" cy="2073897"/>
              </a:xfrm>
            </p:spPr>
            <p:txBody>
              <a:bodyPr>
                <a:normAutofit/>
              </a:bodyPr>
              <a:lstStyle/>
              <a:p>
                <a:pPr algn="ctr"/>
                <a:r>
                  <a:rPr lang="uk-UA" sz="2800" b="1" dirty="0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  <a:t>Задача №5</a:t>
                </a:r>
                <a:r>
                  <a:rPr lang="en-US" sz="2800" b="1" dirty="0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  <a:t>:</a:t>
                </a:r>
                <a:r>
                  <a:rPr lang="uk-UA" sz="2800" b="1" dirty="0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  <a:t> </a:t>
                </a:r>
                <a:r>
                  <a:rPr lang="ru-RU" sz="2800" b="1" dirty="0" err="1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  <a:t>Розв</a:t>
                </a:r>
                <a:r>
                  <a:rPr lang="en-US" sz="2800" b="1" dirty="0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  <a:t>’</a:t>
                </a:r>
                <a:r>
                  <a:rPr lang="ru-RU" sz="2800" b="1" dirty="0" err="1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  <a:t>яж</a:t>
                </a:r>
                <a:r>
                  <a:rPr lang="uk-UA" sz="2800" b="1" dirty="0" err="1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  <a:t>іть</a:t>
                </a:r>
                <a:r>
                  <a:rPr lang="uk-UA" sz="2800" b="1" dirty="0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  <a:t> рівняння   </a:t>
                </a:r>
                <a:br>
                  <a:rPr lang="uk-UA" sz="2800" b="1" dirty="0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</a:br>
                <a:r>
                  <a:rPr lang="uk-UA" sz="2800" b="1" dirty="0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  <a:t>   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uk-UA" sz="2400" b="1" i="1" dirty="0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uk-UA" sz="2400" b="1" i="1" dirty="0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uk-UA" sz="2400" b="1" i="0" dirty="0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uk-UA" sz="2400" b="1" i="0" dirty="0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  <m:func>
                          <m:funcPr>
                            <m:ctrlPr>
                              <a:rPr lang="uk-UA" sz="2400" b="1" i="1" dirty="0" smtClean="0">
                                <a:solidFill>
                                  <a:schemeClr val="accent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uk-UA" sz="2400" b="1" i="0" dirty="0" smtClean="0">
                                <a:solidFill>
                                  <a:schemeClr val="accent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𝐜𝐨𝐬</m:t>
                            </m:r>
                          </m:fName>
                          <m:e>
                            <m:r>
                              <a:rPr lang="uk-UA" sz="2400" b="1" i="1" dirty="0" smtClean="0">
                                <a:solidFill>
                                  <a:schemeClr val="accent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</m:func>
                      </m:e>
                    </m:rad>
                    <m:r>
                      <a:rPr lang="uk-UA" sz="2400" b="1" i="0" dirty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+</m:t>
                    </m:r>
                    <m:rad>
                      <m:radPr>
                        <m:degHide m:val="on"/>
                        <m:ctrlPr>
                          <a:rPr lang="uk-UA" sz="2400" b="1" i="1" dirty="0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uk-UA" sz="2400" b="1" i="0" dirty="0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𝟏𝟑</m:t>
                        </m:r>
                        <m:r>
                          <a:rPr lang="uk-UA" sz="2400" b="1" i="0" dirty="0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uk-UA" sz="2400" b="1" i="0" dirty="0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  <m:func>
                          <m:funcPr>
                            <m:ctrlPr>
                              <a:rPr lang="uk-UA" sz="2400" b="1" i="1" dirty="0" smtClean="0">
                                <a:solidFill>
                                  <a:schemeClr val="accent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uk-UA" sz="2400" b="1" i="0" dirty="0" smtClean="0">
                                <a:solidFill>
                                  <a:schemeClr val="accent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𝐬𝐢𝐧</m:t>
                            </m:r>
                          </m:fName>
                          <m:e>
                            <m:r>
                              <a:rPr lang="uk-UA" sz="2400" b="1" i="1" dirty="0" smtClean="0">
                                <a:solidFill>
                                  <a:schemeClr val="accent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</m:func>
                      </m:e>
                    </m:rad>
                    <m:r>
                      <a:rPr lang="uk-UA" sz="2400" b="1" i="0" dirty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uk-UA" sz="2400" b="1" i="1" dirty="0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uk-UA" sz="2400" b="1" i="0" dirty="0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e>
                    </m:rad>
                    <m:r>
                      <a:rPr lang="en-US" sz="2400" b="0" i="0" dirty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, </m:t>
                    </m:r>
                  </m:oMath>
                </a14:m>
                <a:r>
                  <a:rPr lang="uk-UA" sz="2400" dirty="0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  <a:t> де </a:t>
                </a:r>
                <a14:m>
                  <m:oMath xmlns:m="http://schemas.openxmlformats.org/officeDocument/2006/math">
                    <m:r>
                      <a:rPr lang="uk-UA" sz="2400" b="1" i="1" dirty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𝟎</m:t>
                    </m:r>
                    <m:r>
                      <a:rPr lang="uk-UA" sz="2400" b="1" i="0" dirty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&lt;</m:t>
                    </m:r>
                    <m:r>
                      <a:rPr lang="uk-UA" sz="2400" b="1" i="1" dirty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uk-UA" sz="2400" b="1" i="0" dirty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&lt;</m:t>
                    </m:r>
                    <m:f>
                      <m:fPr>
                        <m:ctrlPr>
                          <a:rPr lang="uk-UA" sz="2400" b="1" i="1" dirty="0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k-UA" sz="2400" b="1" i="1" dirty="0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𝝅</m:t>
                        </m:r>
                      </m:num>
                      <m:den>
                        <m:r>
                          <a:rPr lang="uk-UA" sz="2400" b="1" i="0" dirty="0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ru-RU" sz="2400" b="0" i="0" dirty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br>
                  <a:rPr lang="uk-UA" sz="2800" dirty="0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</a:br>
                <a:br>
                  <a:rPr lang="uk-UA" sz="1500" dirty="0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</a:br>
                <a:br>
                  <a:rPr lang="uk-UA" sz="1400" b="1" dirty="0">
                    <a:solidFill>
                      <a:schemeClr val="accent2">
                        <a:lumMod val="50000"/>
                      </a:schemeClr>
                    </a:solidFill>
                    <a:latin typeface="Arial Black" panose="020B0A04020102020204" pitchFamily="34" charset="0"/>
                  </a:rPr>
                </a:br>
                <a:endParaRPr lang="ru-UA" sz="1400" b="1" dirty="0">
                  <a:solidFill>
                    <a:schemeClr val="accent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" name="Заголовок 1">
                <a:extLst>
                  <a:ext uri="{FF2B5EF4-FFF2-40B4-BE49-F238E27FC236}">
                    <a16:creationId xmlns:a16="http://schemas.microsoft.com/office/drawing/2014/main" id="{A4B88D37-6809-4971-833B-751C1CE1483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1449217" y="754143"/>
                <a:ext cx="9605635" cy="2073897"/>
              </a:xfrm>
              <a:blipFill>
                <a:blip r:embed="rId2"/>
                <a:stretch>
                  <a:fillRect t="-5294"/>
                </a:stretch>
              </a:blipFill>
            </p:spPr>
            <p:txBody>
              <a:bodyPr/>
              <a:lstStyle/>
              <a:p>
                <a:r>
                  <a:rPr lang="ru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Объект 2">
            <a:extLst>
              <a:ext uri="{FF2B5EF4-FFF2-40B4-BE49-F238E27FC236}">
                <a16:creationId xmlns:a16="http://schemas.microsoft.com/office/drawing/2014/main" id="{3EA62AE6-3747-4A63-88E5-E233D3C25E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0" y="2017342"/>
            <a:ext cx="6092483" cy="3945113"/>
          </a:xfrm>
        </p:spPr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r>
              <a:rPr lang="ru-RU" sz="2800" b="1" dirty="0">
                <a:solidFill>
                  <a:schemeClr val="accent1"/>
                </a:solidFill>
                <a:latin typeface="Arial Black" panose="020B0A04020102020204" pitchFamily="34" charset="0"/>
              </a:rPr>
              <a:t>П</a:t>
            </a:r>
            <a:r>
              <a:rPr lang="uk-UA" sz="2800" b="1" dirty="0" err="1">
                <a:solidFill>
                  <a:schemeClr val="accent1"/>
                </a:solidFill>
                <a:latin typeface="Arial Black" panose="020B0A04020102020204" pitchFamily="34" charset="0"/>
              </a:rPr>
              <a:t>ідказка</a:t>
            </a:r>
            <a:r>
              <a:rPr lang="en-US" sz="2800" b="1" dirty="0">
                <a:solidFill>
                  <a:schemeClr val="accent1"/>
                </a:solidFill>
                <a:latin typeface="Arial Black" panose="020B0A04020102020204" pitchFamily="34" charset="0"/>
              </a:rPr>
              <a:t>:</a:t>
            </a:r>
            <a:endParaRPr lang="uk-UA" sz="2800" b="1" dirty="0">
              <a:solidFill>
                <a:schemeClr val="accent1"/>
              </a:solidFill>
              <a:latin typeface="Arial Black" panose="020B0A04020102020204" pitchFamily="34" charset="0"/>
            </a:endParaRPr>
          </a:p>
          <a:p>
            <a:pPr marL="0" indent="0" algn="ctr">
              <a:buNone/>
            </a:pPr>
            <a:r>
              <a:rPr lang="ru-RU" sz="2800" b="1" dirty="0" err="1">
                <a:solidFill>
                  <a:schemeClr val="accent1"/>
                </a:solidFill>
                <a:latin typeface="Arial Black" panose="020B0A04020102020204" pitchFamily="34" charset="0"/>
              </a:rPr>
              <a:t>Розгляньте</a:t>
            </a:r>
            <a:r>
              <a:rPr lang="ru-RU" sz="2800" b="1" dirty="0">
                <a:solidFill>
                  <a:schemeClr val="accent1"/>
                </a:solidFill>
                <a:latin typeface="Arial Black" panose="020B0A04020102020204" pitchFamily="34" charset="0"/>
              </a:rPr>
              <a:t> </a:t>
            </a:r>
            <a:r>
              <a:rPr lang="ru-RU" sz="2800" b="1" dirty="0" err="1">
                <a:solidFill>
                  <a:schemeClr val="accent1"/>
                </a:solidFill>
                <a:latin typeface="Arial Black" panose="020B0A04020102020204" pitchFamily="34" charset="0"/>
              </a:rPr>
              <a:t>прямокутний</a:t>
            </a:r>
            <a:r>
              <a:rPr lang="ru-RU" sz="2800" b="1" dirty="0">
                <a:solidFill>
                  <a:schemeClr val="accent1"/>
                </a:solidFill>
                <a:latin typeface="Arial Black" panose="020B0A04020102020204" pitchFamily="34" charset="0"/>
              </a:rPr>
              <a:t> </a:t>
            </a:r>
            <a:r>
              <a:rPr lang="ru-RU" sz="2800" b="1" dirty="0" err="1">
                <a:solidFill>
                  <a:schemeClr val="accent1"/>
                </a:solidFill>
                <a:latin typeface="Arial Black" panose="020B0A04020102020204" pitchFamily="34" charset="0"/>
              </a:rPr>
              <a:t>трикутник</a:t>
            </a:r>
            <a:r>
              <a:rPr lang="ru-RU" sz="2800" b="1" dirty="0">
                <a:solidFill>
                  <a:schemeClr val="accent1"/>
                </a:solidFill>
                <a:latin typeface="Arial Black" panose="020B0A04020102020204" pitchFamily="34" charset="0"/>
              </a:rPr>
              <a:t> з катетами 1 і 3 і </a:t>
            </a:r>
            <a:r>
              <a:rPr lang="ru-RU" sz="2800" b="1" dirty="0" err="1">
                <a:solidFill>
                  <a:schemeClr val="accent1"/>
                </a:solidFill>
                <a:latin typeface="Arial Black" panose="020B0A04020102020204" pitchFamily="34" charset="0"/>
              </a:rPr>
              <a:t>відрізок</a:t>
            </a:r>
            <a:r>
              <a:rPr lang="ru-RU" sz="2800" b="1" dirty="0">
                <a:solidFill>
                  <a:schemeClr val="accent1"/>
                </a:solidFill>
                <a:latin typeface="Arial Black" panose="020B0A04020102020204" pitchFamily="34" charset="0"/>
              </a:rPr>
              <a:t> </a:t>
            </a:r>
            <a:r>
              <a:rPr lang="ru-RU" sz="2800" b="1" dirty="0" err="1">
                <a:solidFill>
                  <a:schemeClr val="accent1"/>
                </a:solidFill>
                <a:latin typeface="Arial Black" panose="020B0A04020102020204" pitchFamily="34" charset="0"/>
              </a:rPr>
              <a:t>довжини</a:t>
            </a:r>
            <a:r>
              <a:rPr lang="ru-RU" sz="2800" b="1" dirty="0">
                <a:solidFill>
                  <a:schemeClr val="accent1"/>
                </a:solidFill>
                <a:latin typeface="Arial Black" panose="020B0A04020102020204" pitchFamily="34" charset="0"/>
              </a:rPr>
              <a:t> 2</a:t>
            </a:r>
            <a:r>
              <a:rPr lang="en-US" sz="2800" b="1" dirty="0">
                <a:solidFill>
                  <a:schemeClr val="accent1"/>
                </a:solidFill>
                <a:latin typeface="Arial Black" panose="020B0A04020102020204" pitchFamily="34" charset="0"/>
              </a:rPr>
              <a:t>, </a:t>
            </a:r>
            <a:r>
              <a:rPr lang="ru-RU" sz="2800" b="1" dirty="0" err="1">
                <a:solidFill>
                  <a:schemeClr val="accent1"/>
                </a:solidFill>
                <a:latin typeface="Arial Black" panose="020B0A04020102020204" pitchFamily="34" charset="0"/>
              </a:rPr>
              <a:t>який</a:t>
            </a:r>
            <a:r>
              <a:rPr lang="ru-RU" sz="2800" b="1" dirty="0">
                <a:solidFill>
                  <a:schemeClr val="accent1"/>
                </a:solidFill>
                <a:latin typeface="Arial Black" panose="020B0A04020102020204" pitchFamily="34" charset="0"/>
              </a:rPr>
              <a:t> </a:t>
            </a:r>
            <a:r>
              <a:rPr lang="ru-RU" sz="2800" b="1" dirty="0" err="1">
                <a:solidFill>
                  <a:schemeClr val="accent1"/>
                </a:solidFill>
                <a:latin typeface="Arial Black" panose="020B0A04020102020204" pitchFamily="34" charset="0"/>
              </a:rPr>
              <a:t>знаходиться</a:t>
            </a:r>
            <a:r>
              <a:rPr lang="ru-RU" sz="2800" b="1" dirty="0">
                <a:solidFill>
                  <a:schemeClr val="accent1"/>
                </a:solidFill>
                <a:latin typeface="Arial Black" panose="020B0A04020102020204" pitchFamily="34" charset="0"/>
              </a:rPr>
              <a:t> м</a:t>
            </a:r>
            <a:r>
              <a:rPr lang="uk-UA" sz="2800" b="1" dirty="0" err="1">
                <a:solidFill>
                  <a:schemeClr val="accent1"/>
                </a:solidFill>
                <a:latin typeface="Arial Black" panose="020B0A04020102020204" pitchFamily="34" charset="0"/>
              </a:rPr>
              <a:t>іж</a:t>
            </a:r>
            <a:r>
              <a:rPr lang="uk-UA" sz="2800" b="1" dirty="0">
                <a:solidFill>
                  <a:schemeClr val="accent1"/>
                </a:solidFill>
                <a:latin typeface="Arial Black" panose="020B0A04020102020204" pitchFamily="34" charset="0"/>
              </a:rPr>
              <a:t> цими катетами і має початок у вершині прямого кута цього трикутника.</a:t>
            </a:r>
            <a:endParaRPr lang="en-US" sz="2800" b="1" dirty="0">
              <a:solidFill>
                <a:schemeClr val="accent1"/>
              </a:solidFill>
              <a:latin typeface="Arial Black" panose="020B0A04020102020204" pitchFamily="34" charset="0"/>
            </a:endParaRPr>
          </a:p>
          <a:p>
            <a:pPr marL="0" indent="0" algn="ctr">
              <a:buNone/>
            </a:pPr>
            <a:endParaRPr lang="en-US" sz="2800" b="1" dirty="0">
              <a:solidFill>
                <a:schemeClr val="accent1"/>
              </a:solidFill>
              <a:latin typeface="Arial Black" panose="020B0A04020102020204" pitchFamily="34" charset="0"/>
            </a:endParaRPr>
          </a:p>
          <a:p>
            <a:pPr marL="0" indent="0">
              <a:buNone/>
            </a:pPr>
            <a:endParaRPr lang="en-US" b="1" dirty="0">
              <a:solidFill>
                <a:schemeClr val="accent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Объект 4">
                <a:extLst>
                  <a:ext uri="{FF2B5EF4-FFF2-40B4-BE49-F238E27FC236}">
                    <a16:creationId xmlns:a16="http://schemas.microsoft.com/office/drawing/2014/main" id="{4933BE90-DAAF-4041-9765-979D914F2D21}"/>
                  </a:ext>
                </a:extLst>
              </p:cNvPr>
              <p:cNvSpPr>
                <a:spLocks noGrp="1"/>
              </p:cNvSpPr>
              <p:nvPr>
                <p:ph sz="half" idx="2"/>
              </p:nvPr>
            </p:nvSpPr>
            <p:spPr>
              <a:xfrm>
                <a:off x="6099519" y="2017342"/>
                <a:ext cx="5995071" cy="4213775"/>
              </a:xfrm>
            </p:spPr>
            <p:txBody>
              <a:bodyPr>
                <a:normAutofit fontScale="62500" lnSpcReduction="20000"/>
              </a:bodyPr>
              <a:lstStyle/>
              <a:p>
                <a:pPr marL="0" indent="0" algn="ctr">
                  <a:buNone/>
                </a:pPr>
                <a:r>
                  <a:rPr lang="en-US" dirty="0"/>
                  <a:t> </a:t>
                </a:r>
                <a:r>
                  <a:rPr lang="uk-UA" sz="2800" b="1" dirty="0" err="1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Розв</a:t>
                </a:r>
                <a:r>
                  <a:rPr lang="en-US" sz="28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’</a:t>
                </a:r>
                <a:r>
                  <a:rPr lang="ru-RU" sz="2800" b="1" dirty="0" err="1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язок</a:t>
                </a:r>
                <a:r>
                  <a:rPr lang="en-US" sz="28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:</a:t>
                </a:r>
              </a:p>
              <a:p>
                <a:pPr marL="0" indent="0" algn="ctr">
                  <a:buNone/>
                </a:pPr>
                <a:r>
                  <a:rPr lang="ru-RU" sz="2800" b="1" dirty="0" err="1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Розглянемо</a:t>
                </a:r>
                <a:r>
                  <a:rPr lang="ru-RU" sz="28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 </a:t>
                </a:r>
                <a:r>
                  <a:rPr lang="ru-RU" sz="2800" b="1" dirty="0" err="1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прямокутний</a:t>
                </a:r>
                <a:r>
                  <a:rPr lang="ru-RU" sz="28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 </a:t>
                </a:r>
                <a:r>
                  <a:rPr lang="ru-RU" sz="2800" b="1" dirty="0" err="1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трикутник</a:t>
                </a:r>
                <a:r>
                  <a:rPr lang="ru-RU" sz="28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 з катетами 1 і 3 і </a:t>
                </a:r>
                <a:r>
                  <a:rPr lang="ru-RU" sz="2800" b="1" dirty="0" err="1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відрізок</a:t>
                </a:r>
                <a:r>
                  <a:rPr lang="ru-RU" sz="28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 </a:t>
                </a:r>
                <a:r>
                  <a:rPr lang="ru-RU" sz="2800" b="1" dirty="0" err="1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довжини</a:t>
                </a:r>
                <a:r>
                  <a:rPr lang="ru-RU" sz="28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 2</a:t>
                </a:r>
                <a:r>
                  <a:rPr lang="en-US" sz="28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, </a:t>
                </a:r>
                <a:r>
                  <a:rPr lang="ru-RU" sz="2800" b="1" dirty="0" err="1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який</a:t>
                </a:r>
                <a:r>
                  <a:rPr lang="ru-RU" sz="28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 </a:t>
                </a:r>
                <a:r>
                  <a:rPr lang="ru-RU" sz="2800" b="1" dirty="0" err="1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знаходиться</a:t>
                </a:r>
                <a:r>
                  <a:rPr lang="ru-RU" sz="28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 м</a:t>
                </a:r>
                <a:r>
                  <a:rPr lang="uk-UA" sz="2800" b="1" dirty="0" err="1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іж</a:t>
                </a:r>
                <a:r>
                  <a:rPr lang="uk-UA" sz="28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 цими катетами під кутом </a:t>
                </a:r>
                <a14:m>
                  <m:oMath xmlns:m="http://schemas.openxmlformats.org/officeDocument/2006/math">
                    <m:r>
                      <a:rPr lang="uk-UA" sz="28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uk-UA" sz="28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 до катета 1 і має початок у вершині прямого кута цього трикутника</a:t>
                </a:r>
                <a:r>
                  <a:rPr lang="en-US" sz="28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.</a:t>
                </a:r>
                <a:r>
                  <a:rPr lang="uk-UA" sz="28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 Тоді умова задачі виконується тільки у випадку</a:t>
                </a:r>
                <a:r>
                  <a:rPr lang="en-US" sz="28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,</a:t>
                </a:r>
                <a:r>
                  <a:rPr lang="uk-UA" sz="28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 коли </a:t>
                </a:r>
                <a:r>
                  <a:rPr lang="ru-RU" sz="28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к</a:t>
                </a:r>
                <a:r>
                  <a:rPr lang="uk-UA" sz="2800" b="1" dirty="0" err="1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інець</a:t>
                </a:r>
                <a:r>
                  <a:rPr lang="uk-UA" sz="28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 відрізка довжини 2 лежить на гіпотенузі нашого прямокутного трикутника. Шляхом нескладних геометричних </a:t>
                </a:r>
                <a:r>
                  <a:rPr lang="uk-UA" sz="2800" b="1" dirty="0" err="1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розра</a:t>
                </a:r>
                <a:r>
                  <a:rPr lang="ru-RU" sz="2800" b="1" dirty="0" err="1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хунк</a:t>
                </a:r>
                <a:r>
                  <a:rPr lang="uk-UA" sz="2800" b="1" dirty="0" err="1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ів</a:t>
                </a:r>
                <a:r>
                  <a:rPr lang="uk-UA" sz="28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 визначаємо</a:t>
                </a:r>
                <a:r>
                  <a:rPr lang="en-US" sz="28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, </a:t>
                </a:r>
                <a:r>
                  <a:rPr lang="ru-RU" sz="2800" b="1" dirty="0" err="1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що</a:t>
                </a:r>
                <a:r>
                  <a:rPr lang="ru-RU" sz="28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2800" b="1" i="0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sz="2800" b="1" i="1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2800" b="1" i="0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𝐚𝐫𝐜𝐜𝐨𝐬</m:t>
                        </m:r>
                      </m:fName>
                      <m:e>
                        <m:d>
                          <m:dPr>
                            <m:ctrlPr>
                              <a:rPr lang="en-US" sz="2800" b="1" i="1" dirty="0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800" b="1" i="1" dirty="0" smtClean="0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800" b="1" i="0" dirty="0" smtClean="0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</a:rPr>
                                  <m:t>𝟗</m:t>
                                </m:r>
                                <m:r>
                                  <a:rPr lang="en-US" sz="2800" b="1" i="0" dirty="0" smtClean="0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ad>
                                  <m:radPr>
                                    <m:degHide m:val="on"/>
                                    <m:ctrlPr>
                                      <a:rPr lang="en-US" sz="2800" b="1" i="1" dirty="0" smtClean="0">
                                        <a:solidFill>
                                          <a:schemeClr val="accent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en-US" sz="2800" b="1" i="0" dirty="0" smtClean="0">
                                        <a:solidFill>
                                          <a:schemeClr val="accent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𝟑𝟏</m:t>
                                    </m:r>
                                  </m:e>
                                </m:rad>
                              </m:num>
                              <m:den>
                                <m:r>
                                  <a:rPr lang="en-US" sz="2800" b="1" i="0" dirty="0" smtClean="0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</a:rPr>
                                  <m:t>𝟐𝟎</m:t>
                                </m:r>
                              </m:den>
                            </m:f>
                          </m:e>
                        </m:d>
                      </m:e>
                    </m:func>
                  </m:oMath>
                </a14:m>
                <a:r>
                  <a:rPr lang="en-US" sz="28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.</a:t>
                </a:r>
              </a:p>
              <a:p>
                <a:pPr marL="0" indent="0" algn="ctr">
                  <a:buNone/>
                </a:pPr>
                <a:r>
                  <a:rPr lang="ru-RU" sz="28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В</a:t>
                </a:r>
                <a:r>
                  <a:rPr lang="uk-UA" sz="2800" b="1" dirty="0" err="1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ідповідь</a:t>
                </a:r>
                <a:r>
                  <a:rPr lang="en-US" sz="28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2800" b="1" i="1" dirty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2800" b="1" dirty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sz="2800" b="1" i="1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2800" b="1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𝐚𝐫𝐜𝐜𝐨𝐬</m:t>
                        </m:r>
                      </m:fName>
                      <m:e>
                        <m:d>
                          <m:dPr>
                            <m:ctrlPr>
                              <a:rPr lang="en-US" sz="2800" b="1" i="1" dirty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800" b="1" i="1" dirty="0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800" b="1" dirty="0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</a:rPr>
                                  <m:t>𝟗</m:t>
                                </m:r>
                                <m:r>
                                  <a:rPr lang="en-US" sz="2800" b="1" dirty="0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ad>
                                  <m:radPr>
                                    <m:degHide m:val="on"/>
                                    <m:ctrlPr>
                                      <a:rPr lang="en-US" sz="2800" b="1" i="1" dirty="0">
                                        <a:solidFill>
                                          <a:schemeClr val="accent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en-US" sz="2800" b="1" dirty="0">
                                        <a:solidFill>
                                          <a:schemeClr val="accent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𝟑𝟏</m:t>
                                    </m:r>
                                  </m:e>
                                </m:rad>
                              </m:num>
                              <m:den>
                                <m:r>
                                  <a:rPr lang="en-US" sz="2800" b="1" dirty="0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</a:rPr>
                                  <m:t>𝟐𝟎</m:t>
                                </m:r>
                              </m:den>
                            </m:f>
                          </m:e>
                        </m:d>
                      </m:e>
                    </m:func>
                  </m:oMath>
                </a14:m>
                <a:r>
                  <a:rPr lang="en-US" sz="2800" b="1" dirty="0">
                    <a:solidFill>
                      <a:schemeClr val="accent1"/>
                    </a:solidFill>
                    <a:latin typeface="Arial Black" panose="020B0A04020102020204" pitchFamily="34" charset="0"/>
                  </a:rPr>
                  <a:t>.</a:t>
                </a:r>
              </a:p>
              <a:p>
                <a:pPr marL="0" indent="0" algn="ctr">
                  <a:buNone/>
                </a:pPr>
                <a:endParaRPr lang="en-US" sz="2800" b="1" dirty="0">
                  <a:solidFill>
                    <a:schemeClr val="accent1"/>
                  </a:solidFill>
                  <a:latin typeface="Arial Black" panose="020B0A04020102020204" pitchFamily="34" charset="0"/>
                </a:endParaRPr>
              </a:p>
              <a:p>
                <a:pPr marL="0" indent="0" algn="ctr">
                  <a:buNone/>
                </a:pPr>
                <a:endParaRPr lang="ru-RU" sz="2800" b="1" dirty="0">
                  <a:solidFill>
                    <a:schemeClr val="accent1"/>
                  </a:solidFill>
                  <a:latin typeface="Arial Black" panose="020B0A04020102020204" pitchFamily="34" charset="0"/>
                </a:endParaRPr>
              </a:p>
              <a:p>
                <a:pPr marL="0" indent="0">
                  <a:buNone/>
                </a:pPr>
                <a:endParaRPr lang="ru-RU" sz="2800" b="1" i="1" dirty="0">
                  <a:solidFill>
                    <a:schemeClr val="accent1"/>
                  </a:solidFill>
                  <a:latin typeface="Arial Black" panose="020B0A04020102020204" pitchFamily="34" charset="0"/>
                </a:endParaRPr>
              </a:p>
              <a:p>
                <a:pPr marL="0" indent="0">
                  <a:buNone/>
                </a:pPr>
                <a:endParaRPr lang="ru-RU" sz="2800" b="1" i="1" dirty="0">
                  <a:solidFill>
                    <a:schemeClr val="accent1"/>
                  </a:solidFill>
                  <a:latin typeface="Arial Black" panose="020B0A04020102020204" pitchFamily="34" charset="0"/>
                </a:endParaRPr>
              </a:p>
              <a:p>
                <a:pPr marL="0" indent="0">
                  <a:buNone/>
                </a:pPr>
                <a:endParaRPr lang="en-US" sz="2800" b="1" i="1" dirty="0">
                  <a:solidFill>
                    <a:schemeClr val="accent1"/>
                  </a:solidFill>
                  <a:latin typeface="Arial Black" panose="020B0A04020102020204" pitchFamily="34" charset="0"/>
                </a:endParaRPr>
              </a:p>
            </p:txBody>
          </p:sp>
        </mc:Choice>
        <mc:Fallback xmlns="">
          <p:sp>
            <p:nvSpPr>
              <p:cNvPr id="5" name="Объект 4">
                <a:extLst>
                  <a:ext uri="{FF2B5EF4-FFF2-40B4-BE49-F238E27FC236}">
                    <a16:creationId xmlns:a16="http://schemas.microsoft.com/office/drawing/2014/main" id="{4933BE90-DAAF-4041-9765-979D914F2D2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099519" y="2017342"/>
                <a:ext cx="5995071" cy="4213775"/>
              </a:xfrm>
              <a:blipFill>
                <a:blip r:embed="rId3"/>
                <a:stretch>
                  <a:fillRect l="-610" t="-868" r="-1628"/>
                </a:stretch>
              </a:blipFill>
            </p:spPr>
            <p:txBody>
              <a:bodyPr/>
              <a:lstStyle/>
              <a:p>
                <a:r>
                  <a:rPr lang="ru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46477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Галерея">
  <a:themeElements>
    <a:clrScheme name="Галерея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Галерея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алерея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766</TotalTime>
  <Words>1121</Words>
  <Application>Microsoft Office PowerPoint</Application>
  <PresentationFormat>Широкоэкранный</PresentationFormat>
  <Paragraphs>87</Paragraphs>
  <Slides>15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Arial Black</vt:lpstr>
      <vt:lpstr>Calibri</vt:lpstr>
      <vt:lpstr>Cambria Math</vt:lpstr>
      <vt:lpstr>Gill Sans MT</vt:lpstr>
      <vt:lpstr>Галерея</vt:lpstr>
      <vt:lpstr>Презентация PowerPoint</vt:lpstr>
      <vt:lpstr>Анотація</vt:lpstr>
      <vt:lpstr>ТиПи Задачі, які можуть бути розв’язані за допомогою геометричної інтерпретації:</vt:lpstr>
      <vt:lpstr>Що Необхідно Знати Для Вирішення Задач:</vt:lpstr>
      <vt:lpstr>Задача №1: Скільки Розв’язків має рівняння √((x+3)^2+(y+2)^2 )+√((x-1)^2+(y-1)^2 )=5 ?</vt:lpstr>
      <vt:lpstr>Задача №2: Розв’яжіть рівняння √(x-2)+√(4-x)=x^2-6x+11</vt:lpstr>
      <vt:lpstr>Задача №3: Додатні Числа x, y ⅈ z задовольняють Системі   {■(x^2+y^2=16@y^2+z^2=48@y^2=xz)┤  Знайдіть S=xy+yz. </vt:lpstr>
      <vt:lpstr>Задача №4: Знайдіть найменше значення виразу (x+y)(x+z), де x, y ⅈ z - додатні числа і xyz(x+y+z)=1     </vt:lpstr>
      <vt:lpstr>Задача №5: Розв’яжіть рівняння        √(5-4 cos⁡x )+√(13-12 sin⁡x )=√10,  де 0&lt;x&lt;π/2.   </vt:lpstr>
      <vt:lpstr>Задача №6: Для додатних чисел a,b ⅈ c, для яких визначений вираз √(a^2-c^2 )+√(b^2-c^2 ), довести нерівність        √(a^2-c^2 )+√(b^2-c^2 )≤ab/c   </vt:lpstr>
      <vt:lpstr>Задача №7: Доведіть що      arcsin⁡〖4/√17〗+arctg⁡4+arcsin⁡〖8/√17〗=π  </vt:lpstr>
      <vt:lpstr>Задача №8: Доведіть що      ∫129_0^1▒〖x^10 ⅆx〗+∫129_0^2▒〖√(10&amp;x) ⅆx〗&gt;2  </vt:lpstr>
      <vt:lpstr>Задача №9: Доведіть що      √(99⋅101)+√(98⋅102)+…+√(2⋅198)+√(1⋅199)&lt;(〖100〗^2 π)/4.  </vt:lpstr>
      <vt:lpstr>Задача №10:    На Графіку функції y=1/x  , де x&gt;0, обираються 2 точки A і B, абсциси яких дорівнюють a і b відповідно. Доведіть, що площа фігури, яка обмежена дугою AB  і  відрізками OA і OB (o – початок системи координат) дорівнює ln⁡|b/a|.  </vt:lpstr>
      <vt:lpstr>Задачі Для самостійного розв’язування: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Veda Veda</dc:creator>
  <cp:lastModifiedBy>Veda Veda</cp:lastModifiedBy>
  <cp:revision>88</cp:revision>
  <dcterms:created xsi:type="dcterms:W3CDTF">2025-09-19T13:37:23Z</dcterms:created>
  <dcterms:modified xsi:type="dcterms:W3CDTF">2025-09-20T05:32:21Z</dcterms:modified>
</cp:coreProperties>
</file>