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Roboto"/>
      <p:regular r:id="rId22"/>
      <p:bold r:id="rId23"/>
      <p:italic r:id="rId24"/>
      <p:boldItalic r:id="rId25"/>
    </p:embeddedFont>
    <p:embeddedFont>
      <p:font typeface="Geologica"/>
      <p:regular r:id="rId26"/>
      <p:bold r:id="rId27"/>
    </p:embeddedFont>
    <p:embeddedFont>
      <p:font typeface="Geologica Light"/>
      <p:regular r:id="rId28"/>
      <p:bold r:id="rId29"/>
    </p:embeddedFont>
    <p:embeddedFont>
      <p:font typeface="Arial Black"/>
      <p:regular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43">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43"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regular.fntdata"/><Relationship Id="rId21" Type="http://schemas.openxmlformats.org/officeDocument/2006/relationships/slide" Target="slides/slide16.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Geologica-regular.fntdata"/><Relationship Id="rId25" Type="http://schemas.openxmlformats.org/officeDocument/2006/relationships/font" Target="fonts/Roboto-boldItalic.fntdata"/><Relationship Id="rId28" Type="http://schemas.openxmlformats.org/officeDocument/2006/relationships/font" Target="fonts/GeologicaLight-regular.fntdata"/><Relationship Id="rId27" Type="http://schemas.openxmlformats.org/officeDocument/2006/relationships/font" Target="fonts/Geologica-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GeologicaLight-bold.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ArialBlack-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 name="Google Shape;17;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8" name="Google Shape;18;p4"/>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9" name="Google Shape;19;p4"/>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a:lvl1pPr>
            <a:lvl2pPr indent="0" lvl="1" marL="0" marR="0" algn="r">
              <a:lnSpc>
                <a:spcPct val="100000"/>
              </a:lnSpc>
              <a:spcBef>
                <a:spcPts val="0"/>
              </a:spcBef>
              <a:spcAft>
                <a:spcPts val="0"/>
              </a:spcAft>
              <a:buClr>
                <a:srgbClr val="000000"/>
              </a:buClr>
              <a:buSzPts val="1000"/>
              <a:buFont typeface="Arial"/>
              <a:buNone/>
              <a:defRPr/>
            </a:lvl2pPr>
            <a:lvl3pPr indent="0" lvl="2" marL="0" marR="0" algn="r">
              <a:lnSpc>
                <a:spcPct val="100000"/>
              </a:lnSpc>
              <a:spcBef>
                <a:spcPts val="0"/>
              </a:spcBef>
              <a:spcAft>
                <a:spcPts val="0"/>
              </a:spcAft>
              <a:buClr>
                <a:srgbClr val="000000"/>
              </a:buClr>
              <a:buSzPts val="1000"/>
              <a:buFont typeface="Arial"/>
              <a:buNone/>
              <a:defRPr/>
            </a:lvl3pPr>
            <a:lvl4pPr indent="0" lvl="3" marL="0" marR="0" algn="r">
              <a:lnSpc>
                <a:spcPct val="100000"/>
              </a:lnSpc>
              <a:spcBef>
                <a:spcPts val="0"/>
              </a:spcBef>
              <a:spcAft>
                <a:spcPts val="0"/>
              </a:spcAft>
              <a:buClr>
                <a:srgbClr val="000000"/>
              </a:buClr>
              <a:buSzPts val="1000"/>
              <a:buFont typeface="Arial"/>
              <a:buNone/>
              <a:defRPr/>
            </a:lvl4pPr>
            <a:lvl5pPr indent="0" lvl="4" marL="0" marR="0" algn="r">
              <a:lnSpc>
                <a:spcPct val="100000"/>
              </a:lnSpc>
              <a:spcBef>
                <a:spcPts val="0"/>
              </a:spcBef>
              <a:spcAft>
                <a:spcPts val="0"/>
              </a:spcAft>
              <a:buClr>
                <a:srgbClr val="000000"/>
              </a:buClr>
              <a:buSzPts val="1000"/>
              <a:buFont typeface="Arial"/>
              <a:buNone/>
              <a:defRPr/>
            </a:lvl5pPr>
            <a:lvl6pPr indent="0" lvl="5" marL="0" marR="0" algn="r">
              <a:lnSpc>
                <a:spcPct val="100000"/>
              </a:lnSpc>
              <a:spcBef>
                <a:spcPts val="0"/>
              </a:spcBef>
              <a:spcAft>
                <a:spcPts val="0"/>
              </a:spcAft>
              <a:buClr>
                <a:srgbClr val="000000"/>
              </a:buClr>
              <a:buSzPts val="1000"/>
              <a:buFont typeface="Arial"/>
              <a:buNone/>
              <a:defRPr/>
            </a:lvl6pPr>
            <a:lvl7pPr indent="0" lvl="6" marL="0" marR="0" algn="r">
              <a:lnSpc>
                <a:spcPct val="100000"/>
              </a:lnSpc>
              <a:spcBef>
                <a:spcPts val="0"/>
              </a:spcBef>
              <a:spcAft>
                <a:spcPts val="0"/>
              </a:spcAft>
              <a:buClr>
                <a:srgbClr val="000000"/>
              </a:buClr>
              <a:buSzPts val="1000"/>
              <a:buFont typeface="Arial"/>
              <a:buNone/>
              <a:defRPr/>
            </a:lvl7pPr>
            <a:lvl8pPr indent="0" lvl="7" marL="0" marR="0" algn="r">
              <a:lnSpc>
                <a:spcPct val="100000"/>
              </a:lnSpc>
              <a:spcBef>
                <a:spcPts val="0"/>
              </a:spcBef>
              <a:spcAft>
                <a:spcPts val="0"/>
              </a:spcAft>
              <a:buClr>
                <a:srgbClr val="000000"/>
              </a:buClr>
              <a:buSzPts val="1000"/>
              <a:buFont typeface="Arial"/>
              <a:buNone/>
              <a:defRPr/>
            </a:lvl8pPr>
            <a:lvl9pPr indent="0" lvl="8" marL="0" marR="0" algn="r">
              <a:lnSpc>
                <a:spcPct val="100000"/>
              </a:lnSpc>
              <a:spcBef>
                <a:spcPts val="0"/>
              </a:spcBef>
              <a:spcAft>
                <a:spcPts val="0"/>
              </a:spcAft>
              <a:buClr>
                <a:srgbClr val="000000"/>
              </a:buClr>
              <a:buSzPts val="1000"/>
              <a:buFont typeface="Arial"/>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3" name="Google Shape;23;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6" name="Google Shape;26;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8" name="Google Shape;38;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9" name="Google Shape;39;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6" name="Google Shape;46;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7" name="Google Shape;47;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1" name="Google Shape;5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4" name="Google Shape;54;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5" name="Google Shape;55;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3.png"/><Relationship Id="rId12"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12.jpg"/><Relationship Id="rId9" Type="http://schemas.openxmlformats.org/officeDocument/2006/relationships/image" Target="../media/image1.png"/><Relationship Id="rId5" Type="http://schemas.openxmlformats.org/officeDocument/2006/relationships/image" Target="../media/image8.jpg"/><Relationship Id="rId6" Type="http://schemas.openxmlformats.org/officeDocument/2006/relationships/image" Target="../media/image9.png"/><Relationship Id="rId7" Type="http://schemas.openxmlformats.org/officeDocument/2006/relationships/image" Target="../media/image11.jpg"/><Relationship Id="rId8" Type="http://schemas.openxmlformats.org/officeDocument/2006/relationships/image" Target="../media/image10.gif"/></Relationships>
</file>

<file path=ppt/slides/_rels/slide3.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10.gif"/><Relationship Id="rId9" Type="http://schemas.openxmlformats.org/officeDocument/2006/relationships/image" Target="../media/image4.png"/><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image" Target="../media/image1.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10.gif"/><Relationship Id="rId9" Type="http://schemas.openxmlformats.org/officeDocument/2006/relationships/image" Target="../media/image3.png"/><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image" Target="../media/image15.png"/><Relationship Id="rId8"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16.jp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6.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jpg"/><Relationship Id="rId4" Type="http://schemas.openxmlformats.org/officeDocument/2006/relationships/image" Target="../media/image20.jpg"/><Relationship Id="rId9" Type="http://schemas.openxmlformats.org/officeDocument/2006/relationships/image" Target="../media/image3.png"/><Relationship Id="rId5" Type="http://schemas.openxmlformats.org/officeDocument/2006/relationships/image" Target="../media/image19.jpg"/><Relationship Id="rId6" Type="http://schemas.openxmlformats.org/officeDocument/2006/relationships/image" Target="../media/image22.jpg"/><Relationship Id="rId7" Type="http://schemas.openxmlformats.org/officeDocument/2006/relationships/image" Target="../media/image21.jpg"/><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3.jpg"/><Relationship Id="rId4" Type="http://schemas.openxmlformats.org/officeDocument/2006/relationships/image" Target="../media/image24.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5.jp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s>
</file>

<file path=ppt/slides/_rels/slide9.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phet.colorado.edu/sims/html/states-of-matter-basics/latest/states-of-matter-basics_all.html" TargetMode="External"/><Relationship Id="rId4" Type="http://schemas.openxmlformats.org/officeDocument/2006/relationships/hyperlink" Target="https://phet.colorado.edu/sims/html/states-of-matter-basics/latest/states-of-matter-basics_all.html" TargetMode="External"/><Relationship Id="rId9" Type="http://schemas.openxmlformats.org/officeDocument/2006/relationships/image" Target="../media/image4.png"/><Relationship Id="rId5" Type="http://schemas.openxmlformats.org/officeDocument/2006/relationships/hyperlink" Target="https://phet.colorado.edu/sims/html/states-of-matter-basics/latest/states-of-matter-basics_all.html" TargetMode="External"/><Relationship Id="rId6" Type="http://schemas.openxmlformats.org/officeDocument/2006/relationships/image" Target="../media/image26.jpg"/><Relationship Id="rId7" Type="http://schemas.openxmlformats.org/officeDocument/2006/relationships/image" Target="../media/image1.png"/><Relationship Id="rId8"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9.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28.png"/><Relationship Id="rId9" Type="http://schemas.openxmlformats.org/officeDocument/2006/relationships/image" Target="../media/image5.png"/><Relationship Id="rId5" Type="http://schemas.openxmlformats.org/officeDocument/2006/relationships/image" Target="../media/image30.png"/><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33.gif"/><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jpg"/><Relationship Id="rId4" Type="http://schemas.openxmlformats.org/officeDocument/2006/relationships/image" Target="../media/image36.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5.png"/><Relationship Id="rId4" Type="http://schemas.openxmlformats.org/officeDocument/2006/relationships/image" Target="../media/image34.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0.png"/><Relationship Id="rId4" Type="http://schemas.openxmlformats.org/officeDocument/2006/relationships/image" Target="../media/image37.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38.png"/><Relationship Id="rId8"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3"/>
        </a:solidFill>
      </p:bgPr>
    </p:bg>
    <p:spTree>
      <p:nvGrpSpPr>
        <p:cNvPr id="59" name="Shape 59"/>
        <p:cNvGrpSpPr/>
        <p:nvPr/>
      </p:nvGrpSpPr>
      <p:grpSpPr>
        <a:xfrm>
          <a:off x="0" y="0"/>
          <a:ext cx="0" cy="0"/>
          <a:chOff x="0" y="0"/>
          <a:chExt cx="0" cy="0"/>
        </a:xfrm>
      </p:grpSpPr>
      <p:sp>
        <p:nvSpPr>
          <p:cNvPr id="60" name="Google Shape;60;p14"/>
          <p:cNvSpPr txBox="1"/>
          <p:nvPr/>
        </p:nvSpPr>
        <p:spPr>
          <a:xfrm>
            <a:off x="3943050" y="1266918"/>
            <a:ext cx="4849800" cy="1107965"/>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0" i="0" lang="uk-UA" sz="3000" u="none" cap="none" strike="noStrike">
                <a:solidFill>
                  <a:schemeClr val="accent1"/>
                </a:solidFill>
                <a:latin typeface="Roboto"/>
                <a:ea typeface="Roboto"/>
                <a:cs typeface="Roboto"/>
                <a:sym typeface="Roboto"/>
              </a:rPr>
              <a:t>Воркшоп з візуалізації кристалічних структур</a:t>
            </a:r>
            <a:endParaRPr/>
          </a:p>
        </p:txBody>
      </p:sp>
      <p:sp>
        <p:nvSpPr>
          <p:cNvPr id="61" name="Google Shape;61;p14"/>
          <p:cNvSpPr txBox="1"/>
          <p:nvPr/>
        </p:nvSpPr>
        <p:spPr>
          <a:xfrm>
            <a:off x="342550" y="4363876"/>
            <a:ext cx="4198500" cy="36930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t/>
            </a:r>
            <a:endParaRPr b="0" i="0" sz="1200" u="none" cap="none" strike="noStrike">
              <a:solidFill>
                <a:srgbClr val="267CEB"/>
              </a:solidFill>
              <a:latin typeface="Geologica Light"/>
              <a:ea typeface="Geologica Light"/>
              <a:cs typeface="Geologica Light"/>
              <a:sym typeface="Geologica Light"/>
            </a:endParaRPr>
          </a:p>
        </p:txBody>
      </p:sp>
      <p:sp>
        <p:nvSpPr>
          <p:cNvPr id="62" name="Google Shape;62;p14"/>
          <p:cNvSpPr txBox="1"/>
          <p:nvPr/>
        </p:nvSpPr>
        <p:spPr>
          <a:xfrm>
            <a:off x="4016404" y="2382788"/>
            <a:ext cx="4849792" cy="144652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uk-UA" sz="1600" u="none" cap="none" strike="noStrike">
                <a:solidFill>
                  <a:srgbClr val="267CEB"/>
                </a:solidFill>
                <a:latin typeface="Geologica"/>
                <a:ea typeface="Geologica"/>
                <a:cs typeface="Geologica"/>
                <a:sym typeface="Geologica"/>
              </a:rPr>
              <a:t>Куратор освітньої програми «Прикладна фізика» в Київському авіаційному інституті</a:t>
            </a:r>
            <a:endParaRPr/>
          </a:p>
          <a:p>
            <a:pPr indent="0" lvl="0" marL="0" marR="0" rtl="0" algn="l">
              <a:lnSpc>
                <a:spcPct val="100000"/>
              </a:lnSpc>
              <a:spcBef>
                <a:spcPts val="0"/>
              </a:spcBef>
              <a:spcAft>
                <a:spcPts val="0"/>
              </a:spcAft>
              <a:buNone/>
            </a:pPr>
            <a:r>
              <a:rPr b="0" i="0" lang="uk-UA" sz="1600" u="none" cap="none" strike="noStrike">
                <a:solidFill>
                  <a:srgbClr val="267CEB"/>
                </a:solidFill>
                <a:latin typeface="Geologica"/>
                <a:ea typeface="Geologica"/>
                <a:cs typeface="Geologica"/>
                <a:sym typeface="Geologica"/>
              </a:rPr>
              <a:t>Науковий співробітник Київського академічного університету, к.ф.-м.н</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uk-UA" sz="1800" u="none" cap="none" strike="noStrike">
                <a:solidFill>
                  <a:srgbClr val="267CEB"/>
                </a:solidFill>
                <a:latin typeface="Geologica"/>
                <a:ea typeface="Geologica"/>
                <a:cs typeface="Geologica"/>
                <a:sym typeface="Geologica"/>
              </a:rPr>
              <a:t>Олег ФЕЯ</a:t>
            </a:r>
            <a:endParaRPr b="1" i="0" sz="1800" u="none" cap="none" strike="noStrike">
              <a:solidFill>
                <a:srgbClr val="267CEB"/>
              </a:solidFill>
              <a:latin typeface="Geologica"/>
              <a:ea typeface="Geologica"/>
              <a:cs typeface="Geologica"/>
              <a:sym typeface="Geologica"/>
            </a:endParaRPr>
          </a:p>
        </p:txBody>
      </p:sp>
      <p:cxnSp>
        <p:nvCxnSpPr>
          <p:cNvPr id="63" name="Google Shape;63;p14"/>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64" name="Google Shape;64;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65" name="Google Shape;65;p14"/>
          <p:cNvPicPr preferRelativeResize="0"/>
          <p:nvPr/>
        </p:nvPicPr>
        <p:blipFill rotWithShape="1">
          <a:blip r:embed="rId3">
            <a:alphaModFix/>
          </a:blip>
          <a:srcRect b="0" l="0" r="51285" t="0"/>
          <a:stretch/>
        </p:blipFill>
        <p:spPr>
          <a:xfrm>
            <a:off x="3291726" y="34923"/>
            <a:ext cx="765289" cy="778081"/>
          </a:xfrm>
          <a:prstGeom prst="rect">
            <a:avLst/>
          </a:prstGeom>
          <a:noFill/>
          <a:ln>
            <a:noFill/>
          </a:ln>
        </p:spPr>
      </p:pic>
      <p:pic>
        <p:nvPicPr>
          <p:cNvPr id="66" name="Google Shape;66;p14"/>
          <p:cNvPicPr preferRelativeResize="0"/>
          <p:nvPr/>
        </p:nvPicPr>
        <p:blipFill rotWithShape="1">
          <a:blip r:embed="rId4">
            <a:alphaModFix/>
          </a:blip>
          <a:srcRect b="0" l="0" r="0" t="0"/>
          <a:stretch/>
        </p:blipFill>
        <p:spPr>
          <a:xfrm>
            <a:off x="61887" y="1434243"/>
            <a:ext cx="4036083" cy="2219726"/>
          </a:xfrm>
          <a:prstGeom prst="rect">
            <a:avLst/>
          </a:prstGeom>
          <a:noFill/>
          <a:ln>
            <a:noFill/>
          </a:ln>
        </p:spPr>
      </p:pic>
      <p:pic>
        <p:nvPicPr>
          <p:cNvPr id="67" name="Google Shape;67;p14" title="Mask group.png"/>
          <p:cNvPicPr preferRelativeResize="0"/>
          <p:nvPr/>
        </p:nvPicPr>
        <p:blipFill rotWithShape="1">
          <a:blip r:embed="rId5">
            <a:alphaModFix/>
          </a:blip>
          <a:srcRect b="33638" l="0" r="0" t="0"/>
          <a:stretch/>
        </p:blipFill>
        <p:spPr>
          <a:xfrm>
            <a:off x="1327868" y="246230"/>
            <a:ext cx="1549088" cy="400506"/>
          </a:xfrm>
          <a:prstGeom prst="rect">
            <a:avLst/>
          </a:prstGeom>
          <a:noFill/>
          <a:ln>
            <a:noFill/>
          </a:ln>
        </p:spPr>
      </p:pic>
      <p:sp>
        <p:nvSpPr>
          <p:cNvPr id="68" name="Google Shape;68;p14"/>
          <p:cNvSpPr txBox="1"/>
          <p:nvPr/>
        </p:nvSpPr>
        <p:spPr>
          <a:xfrm>
            <a:off x="4016404" y="3980424"/>
            <a:ext cx="4849792"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uk-UA" sz="1600" u="none" cap="none" strike="noStrike">
                <a:solidFill>
                  <a:srgbClr val="267CEB"/>
                </a:solidFill>
                <a:latin typeface="Geologica"/>
                <a:ea typeface="Geologica"/>
                <a:cs typeface="Geologica"/>
                <a:sym typeface="Geologica"/>
              </a:rPr>
              <a:t>Науковий співробітник Національного науково-природничого музею</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uk-UA" sz="1800" u="none" cap="none" strike="noStrike">
                <a:solidFill>
                  <a:srgbClr val="267CEB"/>
                </a:solidFill>
                <a:latin typeface="Geologica"/>
                <a:ea typeface="Geologica"/>
                <a:cs typeface="Geologica"/>
                <a:sym typeface="Geologica"/>
              </a:rPr>
              <a:t>Євген НАУМЕНКО</a:t>
            </a:r>
            <a:endParaRPr b="1" i="0" sz="1800" u="none" cap="none" strike="noStrike">
              <a:solidFill>
                <a:srgbClr val="267CEB"/>
              </a:solidFill>
              <a:latin typeface="Geologica"/>
              <a:ea typeface="Geologica"/>
              <a:cs typeface="Geologica"/>
              <a:sym typeface="Geologica"/>
            </a:endParaRPr>
          </a:p>
        </p:txBody>
      </p:sp>
      <p:pic>
        <p:nvPicPr>
          <p:cNvPr id="69" name="Google Shape;69;p14"/>
          <p:cNvPicPr preferRelativeResize="0"/>
          <p:nvPr/>
        </p:nvPicPr>
        <p:blipFill rotWithShape="1">
          <a:blip r:embed="rId6">
            <a:alphaModFix/>
          </a:blip>
          <a:srcRect b="0" l="0" r="0" t="0"/>
          <a:stretch/>
        </p:blipFill>
        <p:spPr>
          <a:xfrm>
            <a:off x="4812452" y="34923"/>
            <a:ext cx="765289" cy="765289"/>
          </a:xfrm>
          <a:prstGeom prst="rect">
            <a:avLst/>
          </a:prstGeom>
          <a:noFill/>
          <a:ln>
            <a:noFill/>
          </a:ln>
        </p:spPr>
      </p:pic>
      <p:pic>
        <p:nvPicPr>
          <p:cNvPr id="70" name="Google Shape;70;p14"/>
          <p:cNvPicPr preferRelativeResize="0"/>
          <p:nvPr/>
        </p:nvPicPr>
        <p:blipFill rotWithShape="1">
          <a:blip r:embed="rId7">
            <a:alphaModFix/>
          </a:blip>
          <a:srcRect b="0" l="0" r="0" t="0"/>
          <a:stretch/>
        </p:blipFill>
        <p:spPr>
          <a:xfrm>
            <a:off x="5657254" y="245970"/>
            <a:ext cx="3214196" cy="393575"/>
          </a:xfrm>
          <a:prstGeom prst="rect">
            <a:avLst/>
          </a:prstGeom>
          <a:noFill/>
          <a:ln>
            <a:noFill/>
          </a:ln>
        </p:spPr>
      </p:pic>
      <p:pic>
        <p:nvPicPr>
          <p:cNvPr id="71" name="Google Shape;71;p14"/>
          <p:cNvPicPr preferRelativeResize="0"/>
          <p:nvPr/>
        </p:nvPicPr>
        <p:blipFill rotWithShape="1">
          <a:blip r:embed="rId8">
            <a:alphaModFix/>
          </a:blip>
          <a:srcRect b="0" l="0" r="0" t="0"/>
          <a:stretch/>
        </p:blipFill>
        <p:spPr>
          <a:xfrm>
            <a:off x="122842" y="3644403"/>
            <a:ext cx="1438945" cy="143894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descr="Картинки по запросу лед" id="76" name="Google Shape;76;p15"/>
          <p:cNvPicPr preferRelativeResize="0"/>
          <p:nvPr/>
        </p:nvPicPr>
        <p:blipFill rotWithShape="1">
          <a:blip r:embed="rId3">
            <a:alphaModFix/>
          </a:blip>
          <a:srcRect b="0" l="0" r="0" t="0"/>
          <a:stretch/>
        </p:blipFill>
        <p:spPr>
          <a:xfrm>
            <a:off x="226202" y="1591036"/>
            <a:ext cx="2283944" cy="1578466"/>
          </a:xfrm>
          <a:prstGeom prst="rect">
            <a:avLst/>
          </a:prstGeom>
          <a:noFill/>
          <a:ln>
            <a:noFill/>
          </a:ln>
        </p:spPr>
      </p:pic>
      <p:sp>
        <p:nvSpPr>
          <p:cNvPr id="77" name="Google Shape;77;p15"/>
          <p:cNvSpPr txBox="1"/>
          <p:nvPr/>
        </p:nvSpPr>
        <p:spPr>
          <a:xfrm>
            <a:off x="758983" y="1218591"/>
            <a:ext cx="722640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0000"/>
                </a:solidFill>
                <a:latin typeface="Arial"/>
                <a:ea typeface="Arial"/>
                <a:cs typeface="Arial"/>
                <a:sym typeface="Arial"/>
              </a:rPr>
              <a:t>Лід (H</a:t>
            </a:r>
            <a:r>
              <a:rPr b="1" baseline="-25000" i="0" lang="uk-UA" sz="1400" u="none" cap="none" strike="noStrike">
                <a:solidFill>
                  <a:srgbClr val="000000"/>
                </a:solidFill>
                <a:latin typeface="Arial"/>
                <a:ea typeface="Arial"/>
                <a:cs typeface="Arial"/>
                <a:sym typeface="Arial"/>
              </a:rPr>
              <a:t>2</a:t>
            </a:r>
            <a:r>
              <a:rPr b="1" i="0" lang="uk-UA" sz="1400" u="none" cap="none" strike="noStrike">
                <a:solidFill>
                  <a:srgbClr val="000000"/>
                </a:solidFill>
                <a:latin typeface="Arial"/>
                <a:ea typeface="Arial"/>
                <a:cs typeface="Arial"/>
                <a:sym typeface="Arial"/>
              </a:rPr>
              <a:t>O)	                              Кварц (SiO</a:t>
            </a:r>
            <a:r>
              <a:rPr b="1" baseline="-25000" i="0" lang="uk-UA" sz="1400" u="none" cap="none" strike="noStrike">
                <a:solidFill>
                  <a:srgbClr val="000000"/>
                </a:solidFill>
                <a:latin typeface="Arial"/>
                <a:ea typeface="Arial"/>
                <a:cs typeface="Arial"/>
                <a:sym typeface="Arial"/>
              </a:rPr>
              <a:t>2</a:t>
            </a:r>
            <a:r>
              <a:rPr b="1" i="0" lang="uk-UA" sz="1400" u="none" cap="none" strike="noStrike">
                <a:solidFill>
                  <a:srgbClr val="000000"/>
                </a:solidFill>
                <a:latin typeface="Arial"/>
                <a:ea typeface="Arial"/>
                <a:cs typeface="Arial"/>
                <a:sym typeface="Arial"/>
              </a:rPr>
              <a:t>)	         Алмаз (C, вуглець)</a:t>
            </a:r>
            <a:endParaRPr b="1" i="0" sz="1400" u="none" cap="none" strike="noStrike">
              <a:solidFill>
                <a:srgbClr val="000000"/>
              </a:solidFill>
              <a:latin typeface="Arial"/>
              <a:ea typeface="Arial"/>
              <a:cs typeface="Arial"/>
              <a:sym typeface="Arial"/>
            </a:endParaRPr>
          </a:p>
        </p:txBody>
      </p:sp>
      <p:pic>
        <p:nvPicPr>
          <p:cNvPr descr="Молочний кварц" id="78" name="Google Shape;78;p15"/>
          <p:cNvPicPr preferRelativeResize="0"/>
          <p:nvPr/>
        </p:nvPicPr>
        <p:blipFill rotWithShape="1">
          <a:blip r:embed="rId4">
            <a:alphaModFix/>
          </a:blip>
          <a:srcRect b="0" l="0" r="0" t="0"/>
          <a:stretch/>
        </p:blipFill>
        <p:spPr>
          <a:xfrm>
            <a:off x="3159261" y="1722648"/>
            <a:ext cx="1399662" cy="1244144"/>
          </a:xfrm>
          <a:prstGeom prst="rect">
            <a:avLst/>
          </a:prstGeom>
          <a:noFill/>
          <a:ln>
            <a:noFill/>
          </a:ln>
        </p:spPr>
      </p:pic>
      <p:pic>
        <p:nvPicPr>
          <p:cNvPr descr="http://prizvanie.com/wp-content/uploads/2011/09/Almaz.jpg" id="79" name="Google Shape;79;p15"/>
          <p:cNvPicPr preferRelativeResize="0"/>
          <p:nvPr/>
        </p:nvPicPr>
        <p:blipFill rotWithShape="1">
          <a:blip r:embed="rId5">
            <a:alphaModFix/>
          </a:blip>
          <a:srcRect b="20952" l="8770" r="7011" t="8504"/>
          <a:stretch/>
        </p:blipFill>
        <p:spPr>
          <a:xfrm>
            <a:off x="5591049" y="1618852"/>
            <a:ext cx="1936686" cy="1325708"/>
          </a:xfrm>
          <a:prstGeom prst="rect">
            <a:avLst/>
          </a:prstGeom>
          <a:noFill/>
          <a:ln>
            <a:noFill/>
          </a:ln>
        </p:spPr>
      </p:pic>
      <p:pic>
        <p:nvPicPr>
          <p:cNvPr descr="Ice Ih | The Fascination of Crystals and Symmetry" id="80" name="Google Shape;80;p15"/>
          <p:cNvPicPr preferRelativeResize="0"/>
          <p:nvPr/>
        </p:nvPicPr>
        <p:blipFill rotWithShape="1">
          <a:blip r:embed="rId6">
            <a:alphaModFix/>
          </a:blip>
          <a:srcRect b="0" l="0" r="0" t="0"/>
          <a:stretch/>
        </p:blipFill>
        <p:spPr>
          <a:xfrm>
            <a:off x="82819" y="3194128"/>
            <a:ext cx="2427327" cy="1741098"/>
          </a:xfrm>
          <a:prstGeom prst="rect">
            <a:avLst/>
          </a:prstGeom>
          <a:noFill/>
          <a:ln>
            <a:noFill/>
          </a:ln>
        </p:spPr>
      </p:pic>
      <p:pic>
        <p:nvPicPr>
          <p:cNvPr descr="S097-alpha-quartz" id="81" name="Google Shape;81;p15"/>
          <p:cNvPicPr preferRelativeResize="0"/>
          <p:nvPr/>
        </p:nvPicPr>
        <p:blipFill rotWithShape="1">
          <a:blip r:embed="rId7">
            <a:alphaModFix/>
          </a:blip>
          <a:srcRect b="0" l="0" r="0" t="0"/>
          <a:stretch/>
        </p:blipFill>
        <p:spPr>
          <a:xfrm>
            <a:off x="2847215" y="3228439"/>
            <a:ext cx="1800200" cy="1800200"/>
          </a:xfrm>
          <a:prstGeom prst="rect">
            <a:avLst/>
          </a:prstGeom>
          <a:noFill/>
          <a:ln>
            <a:noFill/>
          </a:ln>
        </p:spPr>
      </p:pic>
      <p:pic>
        <p:nvPicPr>
          <p:cNvPr descr="http://juvelirum.ru/wp-content/uploads/2013/05/Ris.-1-Struktura-almaza-GIF.gif" id="82" name="Google Shape;82;p15"/>
          <p:cNvPicPr preferRelativeResize="0"/>
          <p:nvPr/>
        </p:nvPicPr>
        <p:blipFill rotWithShape="1">
          <a:blip r:embed="rId8">
            <a:alphaModFix/>
          </a:blip>
          <a:srcRect b="0" l="0" r="0" t="0"/>
          <a:stretch/>
        </p:blipFill>
        <p:spPr>
          <a:xfrm>
            <a:off x="5496154" y="3139347"/>
            <a:ext cx="1880752" cy="1850660"/>
          </a:xfrm>
          <a:prstGeom prst="rect">
            <a:avLst/>
          </a:prstGeom>
          <a:noFill/>
          <a:ln>
            <a:noFill/>
          </a:ln>
        </p:spPr>
      </p:pic>
      <p:sp>
        <p:nvSpPr>
          <p:cNvPr id="83" name="Google Shape;83;p15"/>
          <p:cNvSpPr txBox="1"/>
          <p:nvPr/>
        </p:nvSpPr>
        <p:spPr>
          <a:xfrm>
            <a:off x="82819" y="924393"/>
            <a:ext cx="229902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ЩО ТАКЕ КРИСТАЛИ</a:t>
            </a:r>
            <a:endParaRPr b="1" i="0" sz="1400" u="none" cap="none" strike="noStrike">
              <a:solidFill>
                <a:srgbClr val="0070C0"/>
              </a:solidFill>
              <a:latin typeface="Arial Black"/>
              <a:ea typeface="Arial Black"/>
              <a:cs typeface="Arial Black"/>
              <a:sym typeface="Arial Black"/>
            </a:endParaRPr>
          </a:p>
        </p:txBody>
      </p:sp>
      <p:sp>
        <p:nvSpPr>
          <p:cNvPr id="84" name="Google Shape;84;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cxnSp>
        <p:nvCxnSpPr>
          <p:cNvPr id="85" name="Google Shape;85;p15"/>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86" name="Google Shape;86;p15"/>
          <p:cNvPicPr preferRelativeResize="0"/>
          <p:nvPr/>
        </p:nvPicPr>
        <p:blipFill rotWithShape="1">
          <a:blip r:embed="rId9">
            <a:alphaModFix/>
          </a:blip>
          <a:srcRect b="0" l="0" r="51285" t="0"/>
          <a:stretch/>
        </p:blipFill>
        <p:spPr>
          <a:xfrm>
            <a:off x="3291726" y="34923"/>
            <a:ext cx="765289" cy="778081"/>
          </a:xfrm>
          <a:prstGeom prst="rect">
            <a:avLst/>
          </a:prstGeom>
          <a:noFill/>
          <a:ln>
            <a:noFill/>
          </a:ln>
        </p:spPr>
      </p:pic>
      <p:pic>
        <p:nvPicPr>
          <p:cNvPr id="87" name="Google Shape;87;p15" title="Mask group.png"/>
          <p:cNvPicPr preferRelativeResize="0"/>
          <p:nvPr/>
        </p:nvPicPr>
        <p:blipFill rotWithShape="1">
          <a:blip r:embed="rId10">
            <a:alphaModFix/>
          </a:blip>
          <a:srcRect b="33638" l="0" r="0" t="0"/>
          <a:stretch/>
        </p:blipFill>
        <p:spPr>
          <a:xfrm>
            <a:off x="1327868" y="246230"/>
            <a:ext cx="1549088" cy="400506"/>
          </a:xfrm>
          <a:prstGeom prst="rect">
            <a:avLst/>
          </a:prstGeom>
          <a:noFill/>
          <a:ln>
            <a:noFill/>
          </a:ln>
        </p:spPr>
      </p:pic>
      <p:pic>
        <p:nvPicPr>
          <p:cNvPr id="88" name="Google Shape;88;p15"/>
          <p:cNvPicPr preferRelativeResize="0"/>
          <p:nvPr/>
        </p:nvPicPr>
        <p:blipFill rotWithShape="1">
          <a:blip r:embed="rId11">
            <a:alphaModFix/>
          </a:blip>
          <a:srcRect b="0" l="0" r="0" t="0"/>
          <a:stretch/>
        </p:blipFill>
        <p:spPr>
          <a:xfrm>
            <a:off x="4812452" y="34923"/>
            <a:ext cx="765289" cy="765289"/>
          </a:xfrm>
          <a:prstGeom prst="rect">
            <a:avLst/>
          </a:prstGeom>
          <a:noFill/>
          <a:ln>
            <a:noFill/>
          </a:ln>
        </p:spPr>
      </p:pic>
      <p:pic>
        <p:nvPicPr>
          <p:cNvPr id="89" name="Google Shape;89;p15"/>
          <p:cNvPicPr preferRelativeResize="0"/>
          <p:nvPr/>
        </p:nvPicPr>
        <p:blipFill rotWithShape="1">
          <a:blip r:embed="rId12">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descr="http://prizvanie.com/wp-content/uploads/2011/09/Almaz.jpg" id="94" name="Google Shape;94;p16"/>
          <p:cNvPicPr preferRelativeResize="0"/>
          <p:nvPr/>
        </p:nvPicPr>
        <p:blipFill rotWithShape="1">
          <a:blip r:embed="rId3">
            <a:alphaModFix/>
          </a:blip>
          <a:srcRect b="20952" l="8770" r="7011" t="8504"/>
          <a:stretch/>
        </p:blipFill>
        <p:spPr>
          <a:xfrm>
            <a:off x="119160" y="1308817"/>
            <a:ext cx="2304288" cy="1577340"/>
          </a:xfrm>
          <a:prstGeom prst="rect">
            <a:avLst/>
          </a:prstGeom>
          <a:noFill/>
          <a:ln>
            <a:noFill/>
          </a:ln>
        </p:spPr>
      </p:pic>
      <p:pic>
        <p:nvPicPr>
          <p:cNvPr descr="http://juvelirum.ru/wp-content/uploads/2013/05/Ris.-1-Struktura-almaza-GIF.gif" id="95" name="Google Shape;95;p16"/>
          <p:cNvPicPr preferRelativeResize="0"/>
          <p:nvPr/>
        </p:nvPicPr>
        <p:blipFill rotWithShape="1">
          <a:blip r:embed="rId4">
            <a:alphaModFix/>
          </a:blip>
          <a:srcRect b="0" l="0" r="0" t="0"/>
          <a:stretch/>
        </p:blipFill>
        <p:spPr>
          <a:xfrm>
            <a:off x="330928" y="3050750"/>
            <a:ext cx="1880752" cy="1850660"/>
          </a:xfrm>
          <a:prstGeom prst="rect">
            <a:avLst/>
          </a:prstGeom>
          <a:noFill/>
          <a:ln>
            <a:noFill/>
          </a:ln>
        </p:spPr>
      </p:pic>
      <p:pic>
        <p:nvPicPr>
          <p:cNvPr descr="http://kamennayadrobilka.org/uploads/metal/Graphite-Crusher-lp.jpg" id="96" name="Google Shape;96;p16"/>
          <p:cNvPicPr preferRelativeResize="0"/>
          <p:nvPr/>
        </p:nvPicPr>
        <p:blipFill rotWithShape="1">
          <a:blip r:embed="rId5">
            <a:alphaModFix/>
          </a:blip>
          <a:srcRect b="0" l="0" r="0" t="0"/>
          <a:stretch/>
        </p:blipFill>
        <p:spPr>
          <a:xfrm>
            <a:off x="2562064" y="1379112"/>
            <a:ext cx="1915668" cy="1436751"/>
          </a:xfrm>
          <a:prstGeom prst="rect">
            <a:avLst/>
          </a:prstGeom>
          <a:noFill/>
          <a:ln>
            <a:noFill/>
          </a:ln>
        </p:spPr>
      </p:pic>
      <p:pic>
        <p:nvPicPr>
          <p:cNvPr descr="Картинки по запросу графит структура" id="97" name="Google Shape;97;p16"/>
          <p:cNvPicPr preferRelativeResize="0"/>
          <p:nvPr/>
        </p:nvPicPr>
        <p:blipFill rotWithShape="1">
          <a:blip r:embed="rId6">
            <a:alphaModFix/>
          </a:blip>
          <a:srcRect b="0" l="0" r="0" t="0"/>
          <a:stretch/>
        </p:blipFill>
        <p:spPr>
          <a:xfrm>
            <a:off x="2488750" y="3230303"/>
            <a:ext cx="1858631" cy="1491551"/>
          </a:xfrm>
          <a:prstGeom prst="rect">
            <a:avLst/>
          </a:prstGeom>
          <a:noFill/>
          <a:ln>
            <a:noFill/>
          </a:ln>
        </p:spPr>
      </p:pic>
      <p:sp>
        <p:nvSpPr>
          <p:cNvPr id="98" name="Google Shape;98;p16"/>
          <p:cNvSpPr txBox="1"/>
          <p:nvPr/>
        </p:nvSpPr>
        <p:spPr>
          <a:xfrm>
            <a:off x="119160" y="881475"/>
            <a:ext cx="861806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ВЛАСТИВОСТІ МАТЕРІАЛУ ЗАЛЕЖАТЬ ВІД ЙОГО КРИСТАЛІЧНОЇ</a:t>
            </a:r>
            <a:endParaRPr/>
          </a:p>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БУДОВИ</a:t>
            </a:r>
            <a:endParaRPr b="1" i="0" sz="1400" u="none" cap="none" strike="noStrike">
              <a:solidFill>
                <a:srgbClr val="0070C0"/>
              </a:solidFill>
              <a:latin typeface="Arial Black"/>
              <a:ea typeface="Arial Black"/>
              <a:cs typeface="Arial Black"/>
              <a:sym typeface="Arial Black"/>
            </a:endParaRPr>
          </a:p>
        </p:txBody>
      </p:sp>
      <p:sp>
        <p:nvSpPr>
          <p:cNvPr id="99" name="Google Shape;99;p16"/>
          <p:cNvSpPr txBox="1"/>
          <p:nvPr/>
        </p:nvSpPr>
        <p:spPr>
          <a:xfrm>
            <a:off x="846940" y="4653127"/>
            <a:ext cx="736918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0000"/>
                </a:solidFill>
                <a:latin typeface="Arial"/>
                <a:ea typeface="Arial"/>
                <a:cs typeface="Arial"/>
                <a:sym typeface="Arial"/>
              </a:rPr>
              <a:t>Алмаз	                           Графіт	</a:t>
            </a:r>
            <a:endParaRPr b="1" i="0" sz="1400" u="none" cap="none" strike="noStrike">
              <a:solidFill>
                <a:srgbClr val="000000"/>
              </a:solidFill>
              <a:latin typeface="Arial"/>
              <a:ea typeface="Arial"/>
              <a:cs typeface="Arial"/>
              <a:sym typeface="Arial"/>
            </a:endParaRPr>
          </a:p>
        </p:txBody>
      </p:sp>
      <p:cxnSp>
        <p:nvCxnSpPr>
          <p:cNvPr id="100" name="Google Shape;100;p16"/>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101" name="Google Shape;101;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cxnSp>
        <p:nvCxnSpPr>
          <p:cNvPr id="102" name="Google Shape;102;p16"/>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103" name="Google Shape;103;p16"/>
          <p:cNvPicPr preferRelativeResize="0"/>
          <p:nvPr/>
        </p:nvPicPr>
        <p:blipFill rotWithShape="1">
          <a:blip r:embed="rId7">
            <a:alphaModFix/>
          </a:blip>
          <a:srcRect b="0" l="0" r="51285" t="0"/>
          <a:stretch/>
        </p:blipFill>
        <p:spPr>
          <a:xfrm>
            <a:off x="3291726" y="34923"/>
            <a:ext cx="765289" cy="778081"/>
          </a:xfrm>
          <a:prstGeom prst="rect">
            <a:avLst/>
          </a:prstGeom>
          <a:noFill/>
          <a:ln>
            <a:noFill/>
          </a:ln>
        </p:spPr>
      </p:pic>
      <p:pic>
        <p:nvPicPr>
          <p:cNvPr id="104" name="Google Shape;104;p16" title="Mask group.png"/>
          <p:cNvPicPr preferRelativeResize="0"/>
          <p:nvPr/>
        </p:nvPicPr>
        <p:blipFill rotWithShape="1">
          <a:blip r:embed="rId8">
            <a:alphaModFix/>
          </a:blip>
          <a:srcRect b="33638" l="0" r="0" t="0"/>
          <a:stretch/>
        </p:blipFill>
        <p:spPr>
          <a:xfrm>
            <a:off x="1327868" y="246230"/>
            <a:ext cx="1549088" cy="400506"/>
          </a:xfrm>
          <a:prstGeom prst="rect">
            <a:avLst/>
          </a:prstGeom>
          <a:noFill/>
          <a:ln>
            <a:noFill/>
          </a:ln>
        </p:spPr>
      </p:pic>
      <p:pic>
        <p:nvPicPr>
          <p:cNvPr id="105" name="Google Shape;105;p16"/>
          <p:cNvPicPr preferRelativeResize="0"/>
          <p:nvPr/>
        </p:nvPicPr>
        <p:blipFill rotWithShape="1">
          <a:blip r:embed="rId9">
            <a:alphaModFix/>
          </a:blip>
          <a:srcRect b="0" l="0" r="0" t="0"/>
          <a:stretch/>
        </p:blipFill>
        <p:spPr>
          <a:xfrm>
            <a:off x="4812452" y="34923"/>
            <a:ext cx="765289" cy="765289"/>
          </a:xfrm>
          <a:prstGeom prst="rect">
            <a:avLst/>
          </a:prstGeom>
          <a:noFill/>
          <a:ln>
            <a:noFill/>
          </a:ln>
        </p:spPr>
      </p:pic>
      <p:pic>
        <p:nvPicPr>
          <p:cNvPr id="106" name="Google Shape;106;p16"/>
          <p:cNvPicPr preferRelativeResize="0"/>
          <p:nvPr/>
        </p:nvPicPr>
        <p:blipFill rotWithShape="1">
          <a:blip r:embed="rId10">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http://prizvanie.com/wp-content/uploads/2011/09/Almaz.jpg" id="111" name="Google Shape;111;p17"/>
          <p:cNvPicPr preferRelativeResize="0"/>
          <p:nvPr/>
        </p:nvPicPr>
        <p:blipFill rotWithShape="1">
          <a:blip r:embed="rId3">
            <a:alphaModFix/>
          </a:blip>
          <a:srcRect b="20952" l="8770" r="7011" t="8504"/>
          <a:stretch/>
        </p:blipFill>
        <p:spPr>
          <a:xfrm>
            <a:off x="119160" y="1308817"/>
            <a:ext cx="2304288" cy="1577340"/>
          </a:xfrm>
          <a:prstGeom prst="rect">
            <a:avLst/>
          </a:prstGeom>
          <a:noFill/>
          <a:ln>
            <a:noFill/>
          </a:ln>
        </p:spPr>
      </p:pic>
      <p:pic>
        <p:nvPicPr>
          <p:cNvPr descr="http://juvelirum.ru/wp-content/uploads/2013/05/Ris.-1-Struktura-almaza-GIF.gif" id="112" name="Google Shape;112;p17"/>
          <p:cNvPicPr preferRelativeResize="0"/>
          <p:nvPr/>
        </p:nvPicPr>
        <p:blipFill rotWithShape="1">
          <a:blip r:embed="rId4">
            <a:alphaModFix/>
          </a:blip>
          <a:srcRect b="0" l="0" r="0" t="0"/>
          <a:stretch/>
        </p:blipFill>
        <p:spPr>
          <a:xfrm>
            <a:off x="330928" y="3050750"/>
            <a:ext cx="1880752" cy="1850660"/>
          </a:xfrm>
          <a:prstGeom prst="rect">
            <a:avLst/>
          </a:prstGeom>
          <a:noFill/>
          <a:ln>
            <a:noFill/>
          </a:ln>
        </p:spPr>
      </p:pic>
      <p:pic>
        <p:nvPicPr>
          <p:cNvPr descr="http://kamennayadrobilka.org/uploads/metal/Graphite-Crusher-lp.jpg" id="113" name="Google Shape;113;p17"/>
          <p:cNvPicPr preferRelativeResize="0"/>
          <p:nvPr/>
        </p:nvPicPr>
        <p:blipFill rotWithShape="1">
          <a:blip r:embed="rId5">
            <a:alphaModFix/>
          </a:blip>
          <a:srcRect b="0" l="0" r="0" t="0"/>
          <a:stretch/>
        </p:blipFill>
        <p:spPr>
          <a:xfrm>
            <a:off x="2562064" y="1379112"/>
            <a:ext cx="1915668" cy="1436751"/>
          </a:xfrm>
          <a:prstGeom prst="rect">
            <a:avLst/>
          </a:prstGeom>
          <a:noFill/>
          <a:ln>
            <a:noFill/>
          </a:ln>
        </p:spPr>
      </p:pic>
      <p:pic>
        <p:nvPicPr>
          <p:cNvPr descr="Картинки по запросу графит структура" id="114" name="Google Shape;114;p17"/>
          <p:cNvPicPr preferRelativeResize="0"/>
          <p:nvPr/>
        </p:nvPicPr>
        <p:blipFill rotWithShape="1">
          <a:blip r:embed="rId6">
            <a:alphaModFix/>
          </a:blip>
          <a:srcRect b="0" l="0" r="0" t="0"/>
          <a:stretch/>
        </p:blipFill>
        <p:spPr>
          <a:xfrm>
            <a:off x="2488750" y="3230303"/>
            <a:ext cx="1858631" cy="1491551"/>
          </a:xfrm>
          <a:prstGeom prst="rect">
            <a:avLst/>
          </a:prstGeom>
          <a:noFill/>
          <a:ln>
            <a:noFill/>
          </a:ln>
        </p:spPr>
      </p:pic>
      <p:sp>
        <p:nvSpPr>
          <p:cNvPr id="115" name="Google Shape;115;p17"/>
          <p:cNvSpPr txBox="1"/>
          <p:nvPr/>
        </p:nvSpPr>
        <p:spPr>
          <a:xfrm>
            <a:off x="119160" y="881475"/>
            <a:ext cx="861806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ВЛАСТИВОСТІ МАТЕРІАЛУ ЗАЛЕЖАТЬ ВІД ЙОГО КРИСТАЛІЧНОЇ</a:t>
            </a:r>
            <a:endParaRPr/>
          </a:p>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БУДОВИ</a:t>
            </a:r>
            <a:endParaRPr b="1" i="0" sz="1400" u="none" cap="none" strike="noStrike">
              <a:solidFill>
                <a:srgbClr val="0070C0"/>
              </a:solidFill>
              <a:latin typeface="Arial Black"/>
              <a:ea typeface="Arial Black"/>
              <a:cs typeface="Arial Black"/>
              <a:sym typeface="Arial Black"/>
            </a:endParaRPr>
          </a:p>
        </p:txBody>
      </p:sp>
      <p:pic>
        <p:nvPicPr>
          <p:cNvPr descr="https://lh5.googleusercontent.com/4zuOXVM5rqm01Tr7lfwD8ZlcLW24ImoJ9aj20fuT6MYf_W1dYHyk6z9ftfSxCJILkNF6ug4HlzIsQGenahM1A-zmJalqwem8qunCTIo9gCLsLLfETZFD-MoTf-DO8kzHHTrZ455H" id="116" name="Google Shape;116;p17"/>
          <p:cNvPicPr preferRelativeResize="0"/>
          <p:nvPr/>
        </p:nvPicPr>
        <p:blipFill rotWithShape="1">
          <a:blip r:embed="rId7">
            <a:alphaModFix/>
          </a:blip>
          <a:srcRect b="0" l="0" r="0" t="0"/>
          <a:stretch/>
        </p:blipFill>
        <p:spPr>
          <a:xfrm>
            <a:off x="4458976" y="1945618"/>
            <a:ext cx="4569619" cy="2569369"/>
          </a:xfrm>
          <a:prstGeom prst="rect">
            <a:avLst/>
          </a:prstGeom>
          <a:noFill/>
          <a:ln>
            <a:noFill/>
          </a:ln>
        </p:spPr>
      </p:pic>
      <p:sp>
        <p:nvSpPr>
          <p:cNvPr id="117" name="Google Shape;117;p17"/>
          <p:cNvSpPr txBox="1"/>
          <p:nvPr/>
        </p:nvSpPr>
        <p:spPr>
          <a:xfrm>
            <a:off x="846940" y="4653127"/>
            <a:ext cx="736918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0000"/>
                </a:solidFill>
                <a:latin typeface="Arial"/>
                <a:ea typeface="Arial"/>
                <a:cs typeface="Arial"/>
                <a:sym typeface="Arial"/>
              </a:rPr>
              <a:t>Алмаз	                           Графіт	                                   Графен</a:t>
            </a:r>
            <a:endParaRPr b="1" i="0" sz="1400" u="none" cap="none" strike="noStrike">
              <a:solidFill>
                <a:srgbClr val="000000"/>
              </a:solidFill>
              <a:latin typeface="Arial"/>
              <a:ea typeface="Arial"/>
              <a:cs typeface="Arial"/>
              <a:sym typeface="Arial"/>
            </a:endParaRPr>
          </a:p>
        </p:txBody>
      </p:sp>
      <p:cxnSp>
        <p:nvCxnSpPr>
          <p:cNvPr id="118" name="Google Shape;118;p17"/>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119" name="Google Shape;11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cxnSp>
        <p:nvCxnSpPr>
          <p:cNvPr id="120" name="Google Shape;120;p17"/>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121" name="Google Shape;121;p17"/>
          <p:cNvPicPr preferRelativeResize="0"/>
          <p:nvPr/>
        </p:nvPicPr>
        <p:blipFill rotWithShape="1">
          <a:blip r:embed="rId8">
            <a:alphaModFix/>
          </a:blip>
          <a:srcRect b="0" l="0" r="51285" t="0"/>
          <a:stretch/>
        </p:blipFill>
        <p:spPr>
          <a:xfrm>
            <a:off x="3291726" y="34923"/>
            <a:ext cx="765289" cy="778081"/>
          </a:xfrm>
          <a:prstGeom prst="rect">
            <a:avLst/>
          </a:prstGeom>
          <a:noFill/>
          <a:ln>
            <a:noFill/>
          </a:ln>
        </p:spPr>
      </p:pic>
      <p:pic>
        <p:nvPicPr>
          <p:cNvPr id="122" name="Google Shape;122;p17" title="Mask group.png"/>
          <p:cNvPicPr preferRelativeResize="0"/>
          <p:nvPr/>
        </p:nvPicPr>
        <p:blipFill rotWithShape="1">
          <a:blip r:embed="rId9">
            <a:alphaModFix/>
          </a:blip>
          <a:srcRect b="33638" l="0" r="0" t="0"/>
          <a:stretch/>
        </p:blipFill>
        <p:spPr>
          <a:xfrm>
            <a:off x="1327868" y="246230"/>
            <a:ext cx="1549088" cy="400506"/>
          </a:xfrm>
          <a:prstGeom prst="rect">
            <a:avLst/>
          </a:prstGeom>
          <a:noFill/>
          <a:ln>
            <a:noFill/>
          </a:ln>
        </p:spPr>
      </p:pic>
      <p:pic>
        <p:nvPicPr>
          <p:cNvPr id="123" name="Google Shape;123;p17"/>
          <p:cNvPicPr preferRelativeResize="0"/>
          <p:nvPr/>
        </p:nvPicPr>
        <p:blipFill rotWithShape="1">
          <a:blip r:embed="rId10">
            <a:alphaModFix/>
          </a:blip>
          <a:srcRect b="0" l="0" r="0" t="0"/>
          <a:stretch/>
        </p:blipFill>
        <p:spPr>
          <a:xfrm>
            <a:off x="4812452" y="34923"/>
            <a:ext cx="765289" cy="765289"/>
          </a:xfrm>
          <a:prstGeom prst="rect">
            <a:avLst/>
          </a:prstGeom>
          <a:noFill/>
          <a:ln>
            <a:noFill/>
          </a:ln>
        </p:spPr>
      </p:pic>
      <p:pic>
        <p:nvPicPr>
          <p:cNvPr id="124" name="Google Shape;124;p17"/>
          <p:cNvPicPr preferRelativeResize="0"/>
          <p:nvPr/>
        </p:nvPicPr>
        <p:blipFill rotWithShape="1">
          <a:blip r:embed="rId11">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descr="A diagram of the phase transformation process for shape memory alloys." id="129" name="Google Shape;129;p18"/>
          <p:cNvPicPr preferRelativeResize="0"/>
          <p:nvPr/>
        </p:nvPicPr>
        <p:blipFill rotWithShape="1">
          <a:blip r:embed="rId3">
            <a:alphaModFix/>
          </a:blip>
          <a:srcRect b="0" l="0" r="0" t="0"/>
          <a:stretch/>
        </p:blipFill>
        <p:spPr>
          <a:xfrm>
            <a:off x="206421" y="1192287"/>
            <a:ext cx="4374485" cy="3888432"/>
          </a:xfrm>
          <a:prstGeom prst="rect">
            <a:avLst/>
          </a:prstGeom>
          <a:noFill/>
          <a:ln>
            <a:noFill/>
          </a:ln>
        </p:spPr>
      </p:pic>
      <p:pic>
        <p:nvPicPr>
          <p:cNvPr descr="http://innovanews.ru/upload/information_system_15/1/2/5/item_12563/information_items_12563.jpg" id="130" name="Google Shape;130;p18"/>
          <p:cNvPicPr preferRelativeResize="0"/>
          <p:nvPr/>
        </p:nvPicPr>
        <p:blipFill rotWithShape="1">
          <a:blip r:embed="rId4">
            <a:alphaModFix/>
          </a:blip>
          <a:srcRect b="17743" l="0" r="0" t="19066"/>
          <a:stretch/>
        </p:blipFill>
        <p:spPr>
          <a:xfrm>
            <a:off x="4716208" y="1921543"/>
            <a:ext cx="4227743" cy="1930169"/>
          </a:xfrm>
          <a:prstGeom prst="rect">
            <a:avLst/>
          </a:prstGeom>
          <a:noFill/>
          <a:ln>
            <a:noFill/>
          </a:ln>
        </p:spPr>
      </p:pic>
      <p:sp>
        <p:nvSpPr>
          <p:cNvPr id="131" name="Google Shape;131;p18"/>
          <p:cNvSpPr txBox="1"/>
          <p:nvPr/>
        </p:nvSpPr>
        <p:spPr>
          <a:xfrm>
            <a:off x="179389" y="936935"/>
            <a:ext cx="453681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МАТЕРІАЛИ З ПАМʼЯТТЮ ФОРМИ</a:t>
            </a:r>
            <a:endParaRPr b="1" i="0" sz="1400" u="none" cap="none" strike="noStrike">
              <a:solidFill>
                <a:srgbClr val="0070C0"/>
              </a:solidFill>
              <a:latin typeface="Arial Black"/>
              <a:ea typeface="Arial Black"/>
              <a:cs typeface="Arial Black"/>
              <a:sym typeface="Arial Black"/>
            </a:endParaRPr>
          </a:p>
        </p:txBody>
      </p:sp>
      <p:cxnSp>
        <p:nvCxnSpPr>
          <p:cNvPr id="132" name="Google Shape;132;p18"/>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133" name="Google Shape;133;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cxnSp>
        <p:nvCxnSpPr>
          <p:cNvPr id="134" name="Google Shape;134;p18"/>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135" name="Google Shape;135;p18"/>
          <p:cNvPicPr preferRelativeResize="0"/>
          <p:nvPr/>
        </p:nvPicPr>
        <p:blipFill rotWithShape="1">
          <a:blip r:embed="rId5">
            <a:alphaModFix/>
          </a:blip>
          <a:srcRect b="0" l="0" r="51285" t="0"/>
          <a:stretch/>
        </p:blipFill>
        <p:spPr>
          <a:xfrm>
            <a:off x="3291726" y="34923"/>
            <a:ext cx="765289" cy="778081"/>
          </a:xfrm>
          <a:prstGeom prst="rect">
            <a:avLst/>
          </a:prstGeom>
          <a:noFill/>
          <a:ln>
            <a:noFill/>
          </a:ln>
        </p:spPr>
      </p:pic>
      <p:pic>
        <p:nvPicPr>
          <p:cNvPr id="136" name="Google Shape;136;p18" title="Mask group.png"/>
          <p:cNvPicPr preferRelativeResize="0"/>
          <p:nvPr/>
        </p:nvPicPr>
        <p:blipFill rotWithShape="1">
          <a:blip r:embed="rId6">
            <a:alphaModFix/>
          </a:blip>
          <a:srcRect b="33638" l="0" r="0" t="0"/>
          <a:stretch/>
        </p:blipFill>
        <p:spPr>
          <a:xfrm>
            <a:off x="1327868" y="246230"/>
            <a:ext cx="1549088" cy="400506"/>
          </a:xfrm>
          <a:prstGeom prst="rect">
            <a:avLst/>
          </a:prstGeom>
          <a:noFill/>
          <a:ln>
            <a:noFill/>
          </a:ln>
        </p:spPr>
      </p:pic>
      <p:pic>
        <p:nvPicPr>
          <p:cNvPr id="137" name="Google Shape;137;p18"/>
          <p:cNvPicPr preferRelativeResize="0"/>
          <p:nvPr/>
        </p:nvPicPr>
        <p:blipFill rotWithShape="1">
          <a:blip r:embed="rId7">
            <a:alphaModFix/>
          </a:blip>
          <a:srcRect b="0" l="0" r="0" t="0"/>
          <a:stretch/>
        </p:blipFill>
        <p:spPr>
          <a:xfrm>
            <a:off x="4812452" y="34923"/>
            <a:ext cx="765289" cy="765289"/>
          </a:xfrm>
          <a:prstGeom prst="rect">
            <a:avLst/>
          </a:prstGeom>
          <a:noFill/>
          <a:ln>
            <a:noFill/>
          </a:ln>
        </p:spPr>
      </p:pic>
      <p:pic>
        <p:nvPicPr>
          <p:cNvPr id="138" name="Google Shape;138;p18"/>
          <p:cNvPicPr preferRelativeResize="0"/>
          <p:nvPr/>
        </p:nvPicPr>
        <p:blipFill rotWithShape="1">
          <a:blip r:embed="rId8">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descr="http://www.rusmedserv.com/thoraxdeformation/netcat_files/Image/Shema(1).jpg" id="143" name="Google Shape;143;p19"/>
          <p:cNvPicPr preferRelativeResize="0"/>
          <p:nvPr/>
        </p:nvPicPr>
        <p:blipFill rotWithShape="1">
          <a:blip r:embed="rId3">
            <a:alphaModFix/>
          </a:blip>
          <a:srcRect b="0" l="0" r="0" t="0"/>
          <a:stretch/>
        </p:blipFill>
        <p:spPr>
          <a:xfrm>
            <a:off x="3569968" y="1216465"/>
            <a:ext cx="2967203" cy="3338103"/>
          </a:xfrm>
          <a:prstGeom prst="rect">
            <a:avLst/>
          </a:prstGeom>
          <a:noFill/>
          <a:ln>
            <a:noFill/>
          </a:ln>
        </p:spPr>
      </p:pic>
      <p:pic>
        <p:nvPicPr>
          <p:cNvPr descr="http://medvoice.ru/wp-content/uploads/2014/11/Brikety.jpg" id="144" name="Google Shape;144;p19"/>
          <p:cNvPicPr preferRelativeResize="0"/>
          <p:nvPr/>
        </p:nvPicPr>
        <p:blipFill rotWithShape="1">
          <a:blip r:embed="rId4">
            <a:alphaModFix/>
          </a:blip>
          <a:srcRect b="0" l="0" r="0" t="0"/>
          <a:stretch/>
        </p:blipFill>
        <p:spPr>
          <a:xfrm>
            <a:off x="6537172" y="897565"/>
            <a:ext cx="2555776" cy="1437624"/>
          </a:xfrm>
          <a:prstGeom prst="rect">
            <a:avLst/>
          </a:prstGeom>
          <a:noFill/>
          <a:ln>
            <a:noFill/>
          </a:ln>
        </p:spPr>
      </p:pic>
      <p:pic>
        <p:nvPicPr>
          <p:cNvPr descr="http://fix.ria-ami.ru/images/c/1042/wide_41d3abe32b27cb9f966a1.jpg" id="145" name="Google Shape;145;p19"/>
          <p:cNvPicPr preferRelativeResize="0"/>
          <p:nvPr/>
        </p:nvPicPr>
        <p:blipFill rotWithShape="1">
          <a:blip r:embed="rId5">
            <a:alphaModFix/>
          </a:blip>
          <a:srcRect b="0" l="0" r="0" t="0"/>
          <a:stretch/>
        </p:blipFill>
        <p:spPr>
          <a:xfrm>
            <a:off x="6537172" y="2335189"/>
            <a:ext cx="2555776" cy="1437624"/>
          </a:xfrm>
          <a:prstGeom prst="rect">
            <a:avLst/>
          </a:prstGeom>
          <a:noFill/>
          <a:ln>
            <a:noFill/>
          </a:ln>
        </p:spPr>
      </p:pic>
      <p:pic>
        <p:nvPicPr>
          <p:cNvPr descr="Институт металлофизики им.Г.В.Курдюмова НАН Украины | Mapio.net" id="146" name="Google Shape;146;p19"/>
          <p:cNvPicPr preferRelativeResize="0"/>
          <p:nvPr/>
        </p:nvPicPr>
        <p:blipFill rotWithShape="1">
          <a:blip r:embed="rId6">
            <a:alphaModFix/>
          </a:blip>
          <a:srcRect b="0" l="0" r="0" t="0"/>
          <a:stretch/>
        </p:blipFill>
        <p:spPr>
          <a:xfrm>
            <a:off x="727295" y="1216465"/>
            <a:ext cx="2268252" cy="3024336"/>
          </a:xfrm>
          <a:prstGeom prst="rect">
            <a:avLst/>
          </a:prstGeom>
          <a:noFill/>
          <a:ln>
            <a:noFill/>
          </a:ln>
        </p:spPr>
      </p:pic>
      <p:sp>
        <p:nvSpPr>
          <p:cNvPr id="147" name="Google Shape;147;p19"/>
          <p:cNvSpPr/>
          <p:nvPr/>
        </p:nvSpPr>
        <p:spPr>
          <a:xfrm>
            <a:off x="-388575" y="4189393"/>
            <a:ext cx="4499992" cy="95410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uk-UA" sz="1400" u="none" cap="none" strike="noStrike">
                <a:solidFill>
                  <a:srgbClr val="000000"/>
                </a:solidFill>
                <a:latin typeface="Calibri"/>
                <a:ea typeface="Calibri"/>
                <a:cs typeface="Calibri"/>
                <a:sym typeface="Calibri"/>
              </a:rPr>
              <a:t>Винайдені і широко досліджуються в </a:t>
            </a:r>
            <a:endParaRPr/>
          </a:p>
          <a:p>
            <a:pPr indent="0" lvl="0" marL="0" marR="0" rtl="0" algn="ctr">
              <a:lnSpc>
                <a:spcPct val="100000"/>
              </a:lnSpc>
              <a:spcBef>
                <a:spcPts val="0"/>
              </a:spcBef>
              <a:spcAft>
                <a:spcPts val="0"/>
              </a:spcAft>
              <a:buNone/>
            </a:pPr>
            <a:r>
              <a:rPr b="0" i="0" lang="uk-UA" sz="1400" u="none" cap="none" strike="noStrike">
                <a:solidFill>
                  <a:srgbClr val="000000"/>
                </a:solidFill>
                <a:latin typeface="Calibri"/>
                <a:ea typeface="Calibri"/>
                <a:cs typeface="Calibri"/>
                <a:sym typeface="Calibri"/>
              </a:rPr>
              <a:t>Інституті металофізики ім.Г.В.Курдюмова</a:t>
            </a:r>
            <a:endParaRPr b="0" i="0" sz="1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rPr b="0" i="0" lang="uk-UA" sz="1400" u="none" cap="none" strike="noStrike">
                <a:solidFill>
                  <a:srgbClr val="000000"/>
                </a:solidFill>
                <a:latin typeface="Calibri"/>
                <a:ea typeface="Calibri"/>
                <a:cs typeface="Calibri"/>
                <a:sym typeface="Calibri"/>
              </a:rPr>
              <a:t>Партнерському інституті</a:t>
            </a:r>
            <a:endParaRPr/>
          </a:p>
          <a:p>
            <a:pPr indent="0" lvl="0" marL="0" marR="0" rtl="0" algn="ctr">
              <a:lnSpc>
                <a:spcPct val="100000"/>
              </a:lnSpc>
              <a:spcBef>
                <a:spcPts val="0"/>
              </a:spcBef>
              <a:spcAft>
                <a:spcPts val="0"/>
              </a:spcAft>
              <a:buNone/>
            </a:pPr>
            <a:r>
              <a:rPr b="0" i="0" lang="uk-UA" sz="1400" u="none" cap="none" strike="noStrike">
                <a:solidFill>
                  <a:srgbClr val="000000"/>
                </a:solidFill>
                <a:latin typeface="Calibri"/>
                <a:ea typeface="Calibri"/>
                <a:cs typeface="Calibri"/>
                <a:sym typeface="Calibri"/>
              </a:rPr>
              <a:t> ОПП «Прикладна фізика»</a:t>
            </a:r>
            <a:endParaRPr/>
          </a:p>
        </p:txBody>
      </p:sp>
      <p:pic>
        <p:nvPicPr>
          <p:cNvPr descr="Мотор Січ&quot; поставить 400 авіадвигунів у Китай - MIL.IN.UA" id="148" name="Google Shape;148;p19"/>
          <p:cNvPicPr preferRelativeResize="0"/>
          <p:nvPr/>
        </p:nvPicPr>
        <p:blipFill rotWithShape="1">
          <a:blip r:embed="rId7">
            <a:alphaModFix/>
          </a:blip>
          <a:srcRect b="0" l="0" r="0" t="0"/>
          <a:stretch/>
        </p:blipFill>
        <p:spPr>
          <a:xfrm>
            <a:off x="6537171" y="3772813"/>
            <a:ext cx="2606829" cy="1370687"/>
          </a:xfrm>
          <a:prstGeom prst="rect">
            <a:avLst/>
          </a:prstGeom>
          <a:noFill/>
          <a:ln>
            <a:noFill/>
          </a:ln>
        </p:spPr>
      </p:pic>
      <p:cxnSp>
        <p:nvCxnSpPr>
          <p:cNvPr id="149" name="Google Shape;149;p19"/>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150" name="Google Shape;150;p19"/>
          <p:cNvSpPr txBox="1"/>
          <p:nvPr/>
        </p:nvSpPr>
        <p:spPr>
          <a:xfrm>
            <a:off x="179389" y="936935"/>
            <a:ext cx="453681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МАТЕРІАЛИ З ПАМʼЯТТЮ ФОРМИ</a:t>
            </a:r>
            <a:endParaRPr b="1" i="0" sz="1400" u="none" cap="none" strike="noStrike">
              <a:solidFill>
                <a:srgbClr val="0070C0"/>
              </a:solidFill>
              <a:latin typeface="Arial Black"/>
              <a:ea typeface="Arial Black"/>
              <a:cs typeface="Arial Black"/>
              <a:sym typeface="Arial Black"/>
            </a:endParaRPr>
          </a:p>
        </p:txBody>
      </p:sp>
      <p:cxnSp>
        <p:nvCxnSpPr>
          <p:cNvPr id="151" name="Google Shape;151;p19"/>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152" name="Google Shape;152;p19"/>
          <p:cNvPicPr preferRelativeResize="0"/>
          <p:nvPr/>
        </p:nvPicPr>
        <p:blipFill rotWithShape="1">
          <a:blip r:embed="rId8">
            <a:alphaModFix/>
          </a:blip>
          <a:srcRect b="0" l="0" r="51285" t="0"/>
          <a:stretch/>
        </p:blipFill>
        <p:spPr>
          <a:xfrm>
            <a:off x="3291726" y="34923"/>
            <a:ext cx="765289" cy="778081"/>
          </a:xfrm>
          <a:prstGeom prst="rect">
            <a:avLst/>
          </a:prstGeom>
          <a:noFill/>
          <a:ln>
            <a:noFill/>
          </a:ln>
        </p:spPr>
      </p:pic>
      <p:pic>
        <p:nvPicPr>
          <p:cNvPr id="153" name="Google Shape;153;p19" title="Mask group.png"/>
          <p:cNvPicPr preferRelativeResize="0"/>
          <p:nvPr/>
        </p:nvPicPr>
        <p:blipFill rotWithShape="1">
          <a:blip r:embed="rId9">
            <a:alphaModFix/>
          </a:blip>
          <a:srcRect b="33638" l="0" r="0" t="0"/>
          <a:stretch/>
        </p:blipFill>
        <p:spPr>
          <a:xfrm>
            <a:off x="1327868" y="246230"/>
            <a:ext cx="1549088" cy="400506"/>
          </a:xfrm>
          <a:prstGeom prst="rect">
            <a:avLst/>
          </a:prstGeom>
          <a:noFill/>
          <a:ln>
            <a:noFill/>
          </a:ln>
        </p:spPr>
      </p:pic>
      <p:pic>
        <p:nvPicPr>
          <p:cNvPr id="154" name="Google Shape;154;p19"/>
          <p:cNvPicPr preferRelativeResize="0"/>
          <p:nvPr/>
        </p:nvPicPr>
        <p:blipFill rotWithShape="1">
          <a:blip r:embed="rId10">
            <a:alphaModFix/>
          </a:blip>
          <a:srcRect b="0" l="0" r="0" t="0"/>
          <a:stretch/>
        </p:blipFill>
        <p:spPr>
          <a:xfrm>
            <a:off x="4812452" y="34923"/>
            <a:ext cx="765289" cy="765289"/>
          </a:xfrm>
          <a:prstGeom prst="rect">
            <a:avLst/>
          </a:prstGeom>
          <a:noFill/>
          <a:ln>
            <a:noFill/>
          </a:ln>
        </p:spPr>
      </p:pic>
      <p:pic>
        <p:nvPicPr>
          <p:cNvPr id="155" name="Google Shape;155;p19"/>
          <p:cNvPicPr preferRelativeResize="0"/>
          <p:nvPr/>
        </p:nvPicPr>
        <p:blipFill rotWithShape="1">
          <a:blip r:embed="rId11">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pic>
        <p:nvPicPr>
          <p:cNvPr id="161" name="Google Shape;161;p20"/>
          <p:cNvPicPr preferRelativeResize="0"/>
          <p:nvPr/>
        </p:nvPicPr>
        <p:blipFill rotWithShape="1">
          <a:blip r:embed="rId3">
            <a:alphaModFix/>
          </a:blip>
          <a:srcRect b="0" l="0" r="0" t="0"/>
          <a:stretch/>
        </p:blipFill>
        <p:spPr>
          <a:xfrm>
            <a:off x="353921" y="1335742"/>
            <a:ext cx="5464173" cy="3014782"/>
          </a:xfrm>
          <a:prstGeom prst="rect">
            <a:avLst/>
          </a:prstGeom>
          <a:noFill/>
          <a:ln>
            <a:noFill/>
          </a:ln>
        </p:spPr>
      </p:pic>
      <p:pic>
        <p:nvPicPr>
          <p:cNvPr id="162" name="Google Shape;162;p20"/>
          <p:cNvPicPr preferRelativeResize="0"/>
          <p:nvPr/>
        </p:nvPicPr>
        <p:blipFill rotWithShape="1">
          <a:blip r:embed="rId4">
            <a:alphaModFix/>
          </a:blip>
          <a:srcRect b="0" l="0" r="0" t="0"/>
          <a:stretch/>
        </p:blipFill>
        <p:spPr>
          <a:xfrm>
            <a:off x="6382869" y="888438"/>
            <a:ext cx="2308597" cy="4255062"/>
          </a:xfrm>
          <a:prstGeom prst="rect">
            <a:avLst/>
          </a:prstGeom>
          <a:noFill/>
          <a:ln>
            <a:noFill/>
          </a:ln>
        </p:spPr>
      </p:pic>
      <p:cxnSp>
        <p:nvCxnSpPr>
          <p:cNvPr id="163" name="Google Shape;163;p20"/>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164" name="Google Shape;164;p20"/>
          <p:cNvSpPr txBox="1"/>
          <p:nvPr/>
        </p:nvSpPr>
        <p:spPr>
          <a:xfrm>
            <a:off x="179389" y="936935"/>
            <a:ext cx="222528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ОПЕРАЦІЇ СИМЕТРІЇ</a:t>
            </a:r>
            <a:endParaRPr b="1" i="0" sz="1400" u="none" cap="none" strike="noStrike">
              <a:solidFill>
                <a:srgbClr val="0070C0"/>
              </a:solidFill>
              <a:latin typeface="Arial Black"/>
              <a:ea typeface="Arial Black"/>
              <a:cs typeface="Arial Black"/>
              <a:sym typeface="Arial Black"/>
            </a:endParaRPr>
          </a:p>
        </p:txBody>
      </p: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165" name="Google Shape;165;p20"/>
          <p:cNvPicPr preferRelativeResize="0"/>
          <p:nvPr/>
        </p:nvPicPr>
        <p:blipFill rotWithShape="1">
          <a:blip r:embed="rId5">
            <a:alphaModFix/>
          </a:blip>
          <a:srcRect b="0" l="0" r="51285" t="0"/>
          <a:stretch/>
        </p:blipFill>
        <p:spPr>
          <a:xfrm>
            <a:off x="3291726" y="34923"/>
            <a:ext cx="765289" cy="778081"/>
          </a:xfrm>
          <a:prstGeom prst="rect">
            <a:avLst/>
          </a:prstGeom>
          <a:noFill/>
          <a:ln>
            <a:noFill/>
          </a:ln>
        </p:spPr>
      </p:pic>
      <p:pic>
        <p:nvPicPr>
          <p:cNvPr id="166" name="Google Shape;166;p20" title="Mask group.png"/>
          <p:cNvPicPr preferRelativeResize="0"/>
          <p:nvPr/>
        </p:nvPicPr>
        <p:blipFill rotWithShape="1">
          <a:blip r:embed="rId6">
            <a:alphaModFix/>
          </a:blip>
          <a:srcRect b="33638" l="0" r="0" t="0"/>
          <a:stretch/>
        </p:blipFill>
        <p:spPr>
          <a:xfrm>
            <a:off x="1327868" y="246230"/>
            <a:ext cx="1549088" cy="400506"/>
          </a:xfrm>
          <a:prstGeom prst="rect">
            <a:avLst/>
          </a:prstGeom>
          <a:noFill/>
          <a:ln>
            <a:noFill/>
          </a:ln>
        </p:spPr>
      </p:pic>
      <p:pic>
        <p:nvPicPr>
          <p:cNvPr id="167" name="Google Shape;167;p20"/>
          <p:cNvPicPr preferRelativeResize="0"/>
          <p:nvPr/>
        </p:nvPicPr>
        <p:blipFill rotWithShape="1">
          <a:blip r:embed="rId7">
            <a:alphaModFix/>
          </a:blip>
          <a:srcRect b="0" l="0" r="0" t="0"/>
          <a:stretch/>
        </p:blipFill>
        <p:spPr>
          <a:xfrm>
            <a:off x="4812452" y="34923"/>
            <a:ext cx="765289" cy="765289"/>
          </a:xfrm>
          <a:prstGeom prst="rect">
            <a:avLst/>
          </a:prstGeom>
          <a:noFill/>
          <a:ln>
            <a:noFill/>
          </a:ln>
        </p:spPr>
      </p:pic>
      <p:pic>
        <p:nvPicPr>
          <p:cNvPr id="168" name="Google Shape;168;p20"/>
          <p:cNvPicPr preferRelativeResize="0"/>
          <p:nvPr/>
        </p:nvPicPr>
        <p:blipFill rotWithShape="1">
          <a:blip r:embed="rId8">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pic>
        <p:nvPicPr>
          <p:cNvPr id="174" name="Google Shape;174;p21"/>
          <p:cNvPicPr preferRelativeResize="0"/>
          <p:nvPr/>
        </p:nvPicPr>
        <p:blipFill rotWithShape="1">
          <a:blip r:embed="rId3">
            <a:alphaModFix/>
          </a:blip>
          <a:srcRect b="0" l="0" r="0" t="0"/>
          <a:stretch/>
        </p:blipFill>
        <p:spPr>
          <a:xfrm>
            <a:off x="925745" y="895436"/>
            <a:ext cx="7292509" cy="4248064"/>
          </a:xfrm>
          <a:prstGeom prst="rect">
            <a:avLst/>
          </a:prstGeom>
          <a:noFill/>
          <a:ln>
            <a:noFill/>
          </a:ln>
        </p:spPr>
      </p:pic>
      <p:cxnSp>
        <p:nvCxnSpPr>
          <p:cNvPr id="175" name="Google Shape;175;p21"/>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176" name="Google Shape;176;p21"/>
          <p:cNvPicPr preferRelativeResize="0"/>
          <p:nvPr/>
        </p:nvPicPr>
        <p:blipFill rotWithShape="1">
          <a:blip r:embed="rId4">
            <a:alphaModFix/>
          </a:blip>
          <a:srcRect b="0" l="0" r="51285" t="0"/>
          <a:stretch/>
        </p:blipFill>
        <p:spPr>
          <a:xfrm>
            <a:off x="3291726" y="34923"/>
            <a:ext cx="765289" cy="778081"/>
          </a:xfrm>
          <a:prstGeom prst="rect">
            <a:avLst/>
          </a:prstGeom>
          <a:noFill/>
          <a:ln>
            <a:noFill/>
          </a:ln>
        </p:spPr>
      </p:pic>
      <p:pic>
        <p:nvPicPr>
          <p:cNvPr id="177" name="Google Shape;177;p21" title="Mask group.png"/>
          <p:cNvPicPr preferRelativeResize="0"/>
          <p:nvPr/>
        </p:nvPicPr>
        <p:blipFill rotWithShape="1">
          <a:blip r:embed="rId5">
            <a:alphaModFix/>
          </a:blip>
          <a:srcRect b="33638" l="0" r="0" t="0"/>
          <a:stretch/>
        </p:blipFill>
        <p:spPr>
          <a:xfrm>
            <a:off x="1327868" y="246230"/>
            <a:ext cx="1549088" cy="400506"/>
          </a:xfrm>
          <a:prstGeom prst="rect">
            <a:avLst/>
          </a:prstGeom>
          <a:noFill/>
          <a:ln>
            <a:noFill/>
          </a:ln>
        </p:spPr>
      </p:pic>
      <p:pic>
        <p:nvPicPr>
          <p:cNvPr id="178" name="Google Shape;178;p21"/>
          <p:cNvPicPr preferRelativeResize="0"/>
          <p:nvPr/>
        </p:nvPicPr>
        <p:blipFill rotWithShape="1">
          <a:blip r:embed="rId6">
            <a:alphaModFix/>
          </a:blip>
          <a:srcRect b="0" l="0" r="0" t="0"/>
          <a:stretch/>
        </p:blipFill>
        <p:spPr>
          <a:xfrm>
            <a:off x="4812452" y="34923"/>
            <a:ext cx="765289" cy="765289"/>
          </a:xfrm>
          <a:prstGeom prst="rect">
            <a:avLst/>
          </a:prstGeom>
          <a:noFill/>
          <a:ln>
            <a:noFill/>
          </a:ln>
        </p:spPr>
      </p:pic>
      <p:pic>
        <p:nvPicPr>
          <p:cNvPr id="179" name="Google Shape;179;p21"/>
          <p:cNvPicPr preferRelativeResize="0"/>
          <p:nvPr/>
        </p:nvPicPr>
        <p:blipFill rotWithShape="1">
          <a:blip r:embed="rId7">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2"/>
          <p:cNvSpPr txBox="1"/>
          <p:nvPr/>
        </p:nvSpPr>
        <p:spPr>
          <a:xfrm>
            <a:off x="81091" y="798120"/>
            <a:ext cx="799288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Фазова діаграма води</a:t>
            </a:r>
            <a:endParaRPr b="1" i="0" sz="2400" u="none" cap="none" strike="noStrike">
              <a:solidFill>
                <a:srgbClr val="0070C0"/>
              </a:solidFill>
              <a:latin typeface="Arial"/>
              <a:ea typeface="Arial"/>
              <a:cs typeface="Arial"/>
              <a:sym typeface="Arial"/>
            </a:endParaRPr>
          </a:p>
        </p:txBody>
      </p:sp>
      <p:sp>
        <p:nvSpPr>
          <p:cNvPr id="185" name="Google Shape;185;p22"/>
          <p:cNvSpPr txBox="1"/>
          <p:nvPr/>
        </p:nvSpPr>
        <p:spPr>
          <a:xfrm>
            <a:off x="81091" y="4561421"/>
            <a:ext cx="7750004"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050" u="sng" cap="none" strike="noStrike">
                <a:solidFill>
                  <a:schemeClr val="hlink"/>
                </a:solidFill>
                <a:latin typeface="Arial"/>
                <a:ea typeface="Arial"/>
                <a:cs typeface="Arial"/>
                <a:sym typeface="Arial"/>
                <a:hlinkClick r:id="rId3"/>
              </a:rPr>
              <a:t>https://courses.lumenlearning.com/chemistryformajors/chapter/phase-diagrams-2/</a:t>
            </a:r>
            <a:endParaRPr b="0" i="0" sz="1050" u="sng" cap="none" strike="noStrike">
              <a:solidFill>
                <a:schemeClr val="hlink"/>
              </a:solidFill>
              <a:latin typeface="Arial"/>
              <a:ea typeface="Arial"/>
              <a:cs typeface="Arial"/>
              <a:sym typeface="Arial"/>
              <a:hlinkClick r:id="rId4"/>
            </a:endParaRPr>
          </a:p>
          <a:p>
            <a:pPr indent="0" lvl="0" marL="0" marR="0" rtl="0" algn="l">
              <a:lnSpc>
                <a:spcPct val="100000"/>
              </a:lnSpc>
              <a:spcBef>
                <a:spcPts val="0"/>
              </a:spcBef>
              <a:spcAft>
                <a:spcPts val="0"/>
              </a:spcAft>
              <a:buNone/>
            </a:pPr>
            <a:r>
              <a:rPr b="0" i="0" lang="uk-UA" sz="1050" u="sng" cap="none" strike="noStrike">
                <a:solidFill>
                  <a:schemeClr val="hlink"/>
                </a:solidFill>
                <a:latin typeface="Arial"/>
                <a:ea typeface="Arial"/>
                <a:cs typeface="Arial"/>
                <a:sym typeface="Arial"/>
                <a:hlinkClick r:id="rId5"/>
              </a:rPr>
              <a:t>https://phet.colorado.edu/sims/html/states-of-matter-basics/latest/states-of-matter-basics_all.html</a:t>
            </a:r>
            <a:endParaRPr b="0" i="0" sz="1050" u="none" cap="none" strike="noStrike">
              <a:solidFill>
                <a:srgbClr val="000000"/>
              </a:solidFill>
              <a:latin typeface="Arial"/>
              <a:ea typeface="Arial"/>
              <a:cs typeface="Arial"/>
              <a:sym typeface="Arial"/>
            </a:endParaRPr>
          </a:p>
        </p:txBody>
      </p:sp>
      <p:pic>
        <p:nvPicPr>
          <p:cNvPr descr="A graph is shown where the x-axis is labeled “Temperature in degrees Celsius” and the y-axis is labeled “Pressure ( k P a ).” A line extends from the origin of the graph which is labeled “A” sharply upward to a point in the bottom third of the diagram labeled “B” where it branches into a line that slants slightly backward until it hits the highest point on the y-axis labeled “D” and a second line that extends to the upper right corner of the graph labeled “C”. C is labeled “Critical point, with a dotted line extending downward to the x-axis labeled 374 degrees Celsius, and another dotted line extending to the y-axis labeled 22,089 k P a. The two lines bisect the graph area to create three sections, labeled “Ice (solid)” near the middle left, “Water (liquid)” in the top middle and “Water vapor (gas)” near the bottom middle. Point B is labeled “Triple point” and has a dotted line extending downward to the x-axis labeled 0.01, and another dotted line extending to the y-axis labeled 0.6. Halfway between points B and C a dotted line extends from the originally discussed line downward to the point 100 degrees Celsius on the x-axis, and another dotted line extends to the y-axis at 101 k P a. Another dotted line extends from this dotted line downward at 0 degrees Celsius." id="186" name="Google Shape;186;p22"/>
          <p:cNvPicPr preferRelativeResize="0"/>
          <p:nvPr/>
        </p:nvPicPr>
        <p:blipFill rotWithShape="1">
          <a:blip r:embed="rId6">
            <a:alphaModFix/>
          </a:blip>
          <a:srcRect b="0" l="9381" r="6694" t="0"/>
          <a:stretch/>
        </p:blipFill>
        <p:spPr>
          <a:xfrm>
            <a:off x="2121849" y="1200286"/>
            <a:ext cx="4352015" cy="3361135"/>
          </a:xfrm>
          <a:prstGeom prst="rect">
            <a:avLst/>
          </a:prstGeom>
          <a:noFill/>
          <a:ln>
            <a:noFill/>
          </a:ln>
        </p:spPr>
      </p:pic>
      <p:cxnSp>
        <p:nvCxnSpPr>
          <p:cNvPr id="187" name="Google Shape;187;p22"/>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188" name="Google Shape;188;p22"/>
          <p:cNvPicPr preferRelativeResize="0"/>
          <p:nvPr/>
        </p:nvPicPr>
        <p:blipFill rotWithShape="1">
          <a:blip r:embed="rId7">
            <a:alphaModFix/>
          </a:blip>
          <a:srcRect b="0" l="0" r="51285" t="0"/>
          <a:stretch/>
        </p:blipFill>
        <p:spPr>
          <a:xfrm>
            <a:off x="3291726" y="34923"/>
            <a:ext cx="765289" cy="778081"/>
          </a:xfrm>
          <a:prstGeom prst="rect">
            <a:avLst/>
          </a:prstGeom>
          <a:noFill/>
          <a:ln>
            <a:noFill/>
          </a:ln>
        </p:spPr>
      </p:pic>
      <p:pic>
        <p:nvPicPr>
          <p:cNvPr id="189" name="Google Shape;189;p22" title="Mask group.png"/>
          <p:cNvPicPr preferRelativeResize="0"/>
          <p:nvPr/>
        </p:nvPicPr>
        <p:blipFill rotWithShape="1">
          <a:blip r:embed="rId8">
            <a:alphaModFix/>
          </a:blip>
          <a:srcRect b="33638" l="0" r="0" t="0"/>
          <a:stretch/>
        </p:blipFill>
        <p:spPr>
          <a:xfrm>
            <a:off x="1327868" y="246230"/>
            <a:ext cx="1549088" cy="400506"/>
          </a:xfrm>
          <a:prstGeom prst="rect">
            <a:avLst/>
          </a:prstGeom>
          <a:noFill/>
          <a:ln>
            <a:noFill/>
          </a:ln>
        </p:spPr>
      </p:pic>
      <p:pic>
        <p:nvPicPr>
          <p:cNvPr id="190" name="Google Shape;190;p22"/>
          <p:cNvPicPr preferRelativeResize="0"/>
          <p:nvPr/>
        </p:nvPicPr>
        <p:blipFill rotWithShape="1">
          <a:blip r:embed="rId9">
            <a:alphaModFix/>
          </a:blip>
          <a:srcRect b="0" l="0" r="0" t="0"/>
          <a:stretch/>
        </p:blipFill>
        <p:spPr>
          <a:xfrm>
            <a:off x="4812452" y="34923"/>
            <a:ext cx="765289" cy="765289"/>
          </a:xfrm>
          <a:prstGeom prst="rect">
            <a:avLst/>
          </a:prstGeom>
          <a:noFill/>
          <a:ln>
            <a:noFill/>
          </a:ln>
        </p:spPr>
      </p:pic>
      <p:pic>
        <p:nvPicPr>
          <p:cNvPr id="191" name="Google Shape;191;p22"/>
          <p:cNvPicPr preferRelativeResize="0"/>
          <p:nvPr/>
        </p:nvPicPr>
        <p:blipFill rotWithShape="1">
          <a:blip r:embed="rId10">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3"/>
          <p:cNvSpPr txBox="1"/>
          <p:nvPr/>
        </p:nvSpPr>
        <p:spPr>
          <a:xfrm>
            <a:off x="2784" y="4801130"/>
            <a:ext cx="4569216"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200" u="none" cap="none" strike="noStrike">
                <a:solidFill>
                  <a:srgbClr val="000000"/>
                </a:solidFill>
                <a:latin typeface="Arial"/>
                <a:ea typeface="Arial"/>
                <a:cs typeface="Arial"/>
                <a:sym typeface="Arial"/>
              </a:rPr>
              <a:t>Royce, Baars &amp; Viles, 2021</a:t>
            </a:r>
            <a:endParaRPr b="0" i="0" sz="1200" u="none" cap="none" strike="noStrike">
              <a:solidFill>
                <a:srgbClr val="000000"/>
              </a:solidFill>
              <a:latin typeface="Arial"/>
              <a:ea typeface="Arial"/>
              <a:cs typeface="Arial"/>
              <a:sym typeface="Arial"/>
            </a:endParaRPr>
          </a:p>
        </p:txBody>
      </p:sp>
      <p:sp>
        <p:nvSpPr>
          <p:cNvPr descr="Figure 2. Phase diagram of SiO2 polymorphs. While coesite has the largest stability field of the silica polymorphs, it cannot exist under atmospheric pressure at Earth’s surface, as the structure of α-quartz is energetically preferred. Image used with permission courtesy Akhavan (Citation2014)." id="197" name="Google Shape;197;p23"/>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98" name="Google Shape;198;p23"/>
          <p:cNvPicPr preferRelativeResize="0"/>
          <p:nvPr/>
        </p:nvPicPr>
        <p:blipFill rotWithShape="1">
          <a:blip r:embed="rId3">
            <a:alphaModFix/>
          </a:blip>
          <a:srcRect b="0" l="0" r="0" t="0"/>
          <a:stretch/>
        </p:blipFill>
        <p:spPr>
          <a:xfrm>
            <a:off x="2054475" y="1347318"/>
            <a:ext cx="5035050" cy="3768167"/>
          </a:xfrm>
          <a:prstGeom prst="rect">
            <a:avLst/>
          </a:prstGeom>
          <a:noFill/>
          <a:ln>
            <a:noFill/>
          </a:ln>
        </p:spPr>
      </p:pic>
      <p:sp>
        <p:nvSpPr>
          <p:cNvPr id="199" name="Google Shape;199;p23"/>
          <p:cNvSpPr txBox="1"/>
          <p:nvPr/>
        </p:nvSpPr>
        <p:spPr>
          <a:xfrm>
            <a:off x="81091" y="798120"/>
            <a:ext cx="799288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Фазова діаграма діоксиду кремнію (SiO</a:t>
            </a:r>
            <a:r>
              <a:rPr b="1" baseline="-25000" i="0" lang="uk-UA" sz="2400" u="none" cap="none" strike="noStrike">
                <a:solidFill>
                  <a:srgbClr val="0070C0"/>
                </a:solidFill>
                <a:latin typeface="Arial"/>
                <a:ea typeface="Arial"/>
                <a:cs typeface="Arial"/>
                <a:sym typeface="Arial"/>
              </a:rPr>
              <a:t>2</a:t>
            </a:r>
            <a:r>
              <a:rPr b="1" i="0" lang="uk-UA" sz="2400" u="none" cap="none" strike="noStrike">
                <a:solidFill>
                  <a:srgbClr val="0070C0"/>
                </a:solidFill>
                <a:latin typeface="Arial"/>
                <a:ea typeface="Arial"/>
                <a:cs typeface="Arial"/>
                <a:sym typeface="Arial"/>
              </a:rPr>
              <a:t>)</a:t>
            </a:r>
            <a:endParaRPr b="1" i="0" sz="2400" u="none" cap="none" strike="noStrike">
              <a:solidFill>
                <a:srgbClr val="0070C0"/>
              </a:solidFill>
              <a:latin typeface="Arial"/>
              <a:ea typeface="Arial"/>
              <a:cs typeface="Arial"/>
              <a:sym typeface="Arial"/>
            </a:endParaRPr>
          </a:p>
        </p:txBody>
      </p:sp>
      <p:cxnSp>
        <p:nvCxnSpPr>
          <p:cNvPr id="200" name="Google Shape;200;p23"/>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201" name="Google Shape;201;p23"/>
          <p:cNvPicPr preferRelativeResize="0"/>
          <p:nvPr/>
        </p:nvPicPr>
        <p:blipFill rotWithShape="1">
          <a:blip r:embed="rId4">
            <a:alphaModFix/>
          </a:blip>
          <a:srcRect b="0" l="0" r="51285" t="0"/>
          <a:stretch/>
        </p:blipFill>
        <p:spPr>
          <a:xfrm>
            <a:off x="3291726" y="34923"/>
            <a:ext cx="765289" cy="778081"/>
          </a:xfrm>
          <a:prstGeom prst="rect">
            <a:avLst/>
          </a:prstGeom>
          <a:noFill/>
          <a:ln>
            <a:noFill/>
          </a:ln>
        </p:spPr>
      </p:pic>
      <p:pic>
        <p:nvPicPr>
          <p:cNvPr id="202" name="Google Shape;202;p23" title="Mask group.png"/>
          <p:cNvPicPr preferRelativeResize="0"/>
          <p:nvPr/>
        </p:nvPicPr>
        <p:blipFill rotWithShape="1">
          <a:blip r:embed="rId5">
            <a:alphaModFix/>
          </a:blip>
          <a:srcRect b="33638" l="0" r="0" t="0"/>
          <a:stretch/>
        </p:blipFill>
        <p:spPr>
          <a:xfrm>
            <a:off x="1327868" y="246230"/>
            <a:ext cx="1549088" cy="400506"/>
          </a:xfrm>
          <a:prstGeom prst="rect">
            <a:avLst/>
          </a:prstGeom>
          <a:noFill/>
          <a:ln>
            <a:noFill/>
          </a:ln>
        </p:spPr>
      </p:pic>
      <p:pic>
        <p:nvPicPr>
          <p:cNvPr id="203" name="Google Shape;203;p23"/>
          <p:cNvPicPr preferRelativeResize="0"/>
          <p:nvPr/>
        </p:nvPicPr>
        <p:blipFill rotWithShape="1">
          <a:blip r:embed="rId6">
            <a:alphaModFix/>
          </a:blip>
          <a:srcRect b="0" l="0" r="0" t="0"/>
          <a:stretch/>
        </p:blipFill>
        <p:spPr>
          <a:xfrm>
            <a:off x="4812452" y="34923"/>
            <a:ext cx="765289" cy="765289"/>
          </a:xfrm>
          <a:prstGeom prst="rect">
            <a:avLst/>
          </a:prstGeom>
          <a:noFill/>
          <a:ln>
            <a:noFill/>
          </a:ln>
        </p:spPr>
      </p:pic>
      <p:pic>
        <p:nvPicPr>
          <p:cNvPr id="204" name="Google Shape;204;p23"/>
          <p:cNvPicPr preferRelativeResize="0"/>
          <p:nvPr/>
        </p:nvPicPr>
        <p:blipFill rotWithShape="1">
          <a:blip r:embed="rId7">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descr="Figure 2. Phase diagram of SiO2 polymorphs. While coesite has the largest stability field of the silica polymorphs, it cannot exist under atmospheric pressure at Earth’s surface, as the structure of α-quartz is energetically preferred. Image used with permission courtesy Akhavan (Citation2014)." id="209" name="Google Shape;209;p24"/>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 name="Google Shape;210;p24"/>
          <p:cNvSpPr txBox="1"/>
          <p:nvPr/>
        </p:nvSpPr>
        <p:spPr>
          <a:xfrm>
            <a:off x="81091" y="798120"/>
            <a:ext cx="55919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Структура та оптичні властивості кальциту (CaCO</a:t>
            </a:r>
            <a:r>
              <a:rPr b="1" baseline="-25000" i="0" lang="uk-UA" sz="2400" u="none" cap="none" strike="noStrike">
                <a:solidFill>
                  <a:srgbClr val="0070C0"/>
                </a:solidFill>
                <a:latin typeface="Arial"/>
                <a:ea typeface="Arial"/>
                <a:cs typeface="Arial"/>
                <a:sym typeface="Arial"/>
              </a:rPr>
              <a:t>3</a:t>
            </a:r>
            <a:r>
              <a:rPr b="1" i="0" lang="uk-UA" sz="2400" u="none" cap="none" strike="noStrike">
                <a:solidFill>
                  <a:srgbClr val="0070C0"/>
                </a:solidFill>
                <a:latin typeface="Arial"/>
                <a:ea typeface="Arial"/>
                <a:cs typeface="Arial"/>
                <a:sym typeface="Arial"/>
              </a:rPr>
              <a:t>)</a:t>
            </a:r>
            <a:endParaRPr b="1" i="0" sz="2400" u="none" cap="none" strike="noStrike">
              <a:solidFill>
                <a:srgbClr val="0070C0"/>
              </a:solidFill>
              <a:latin typeface="Arial"/>
              <a:ea typeface="Arial"/>
              <a:cs typeface="Arial"/>
              <a:sym typeface="Arial"/>
            </a:endParaRPr>
          </a:p>
        </p:txBody>
      </p:sp>
      <p:cxnSp>
        <p:nvCxnSpPr>
          <p:cNvPr id="211" name="Google Shape;211;p24"/>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id="212" name="Google Shape;212;p24"/>
          <p:cNvPicPr preferRelativeResize="0"/>
          <p:nvPr/>
        </p:nvPicPr>
        <p:blipFill rotWithShape="1">
          <a:blip r:embed="rId3">
            <a:alphaModFix/>
          </a:blip>
          <a:srcRect b="0" l="0" r="0" t="0"/>
          <a:stretch/>
        </p:blipFill>
        <p:spPr>
          <a:xfrm>
            <a:off x="0" y="1949439"/>
            <a:ext cx="2738405" cy="1848423"/>
          </a:xfrm>
          <a:prstGeom prst="rect">
            <a:avLst/>
          </a:prstGeom>
          <a:noFill/>
          <a:ln>
            <a:noFill/>
          </a:ln>
        </p:spPr>
      </p:pic>
      <p:sp>
        <p:nvSpPr>
          <p:cNvPr id="213" name="Google Shape;213;p24"/>
          <p:cNvSpPr txBox="1"/>
          <p:nvPr/>
        </p:nvSpPr>
        <p:spPr>
          <a:xfrm>
            <a:off x="0" y="4671440"/>
            <a:ext cx="45813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400" u="none" cap="none" strike="noStrike">
                <a:solidFill>
                  <a:srgbClr val="000000"/>
                </a:solidFill>
                <a:latin typeface="Arial"/>
                <a:ea typeface="Arial"/>
                <a:cs typeface="Arial"/>
                <a:sym typeface="Arial"/>
              </a:rPr>
              <a:t>https://www.le-comptoir-geologique.com/birefringence-glossary.html</a:t>
            </a:r>
            <a:endParaRPr/>
          </a:p>
        </p:txBody>
      </p:sp>
      <p:pic>
        <p:nvPicPr>
          <p:cNvPr id="214" name="Google Shape;214;p24"/>
          <p:cNvPicPr preferRelativeResize="0"/>
          <p:nvPr/>
        </p:nvPicPr>
        <p:blipFill rotWithShape="1">
          <a:blip r:embed="rId4">
            <a:alphaModFix/>
          </a:blip>
          <a:srcRect b="0" l="0" r="0" t="0"/>
          <a:stretch/>
        </p:blipFill>
        <p:spPr>
          <a:xfrm>
            <a:off x="2738406" y="1949440"/>
            <a:ext cx="2365440" cy="1855372"/>
          </a:xfrm>
          <a:prstGeom prst="rect">
            <a:avLst/>
          </a:prstGeom>
          <a:noFill/>
          <a:ln>
            <a:noFill/>
          </a:ln>
        </p:spPr>
      </p:pic>
      <p:pic>
        <p:nvPicPr>
          <p:cNvPr id="215" name="Google Shape;215;p24"/>
          <p:cNvPicPr preferRelativeResize="0"/>
          <p:nvPr/>
        </p:nvPicPr>
        <p:blipFill rotWithShape="1">
          <a:blip r:embed="rId5">
            <a:alphaModFix/>
          </a:blip>
          <a:srcRect b="0" l="0" r="0" t="0"/>
          <a:stretch/>
        </p:blipFill>
        <p:spPr>
          <a:xfrm>
            <a:off x="5303170" y="1040937"/>
            <a:ext cx="3422531" cy="3892113"/>
          </a:xfrm>
          <a:prstGeom prst="rect">
            <a:avLst/>
          </a:prstGeom>
          <a:noFill/>
          <a:ln>
            <a:noFill/>
          </a:ln>
        </p:spPr>
      </p:pic>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216" name="Google Shape;216;p24"/>
          <p:cNvPicPr preferRelativeResize="0"/>
          <p:nvPr/>
        </p:nvPicPr>
        <p:blipFill rotWithShape="1">
          <a:blip r:embed="rId6">
            <a:alphaModFix/>
          </a:blip>
          <a:srcRect b="0" l="0" r="51285" t="0"/>
          <a:stretch/>
        </p:blipFill>
        <p:spPr>
          <a:xfrm>
            <a:off x="3291726" y="34923"/>
            <a:ext cx="765289" cy="778081"/>
          </a:xfrm>
          <a:prstGeom prst="rect">
            <a:avLst/>
          </a:prstGeom>
          <a:noFill/>
          <a:ln>
            <a:noFill/>
          </a:ln>
        </p:spPr>
      </p:pic>
      <p:pic>
        <p:nvPicPr>
          <p:cNvPr id="217" name="Google Shape;217;p24" title="Mask group.png"/>
          <p:cNvPicPr preferRelativeResize="0"/>
          <p:nvPr/>
        </p:nvPicPr>
        <p:blipFill rotWithShape="1">
          <a:blip r:embed="rId7">
            <a:alphaModFix/>
          </a:blip>
          <a:srcRect b="33638" l="0" r="0" t="0"/>
          <a:stretch/>
        </p:blipFill>
        <p:spPr>
          <a:xfrm>
            <a:off x="1327868" y="246230"/>
            <a:ext cx="1549088" cy="400506"/>
          </a:xfrm>
          <a:prstGeom prst="rect">
            <a:avLst/>
          </a:prstGeom>
          <a:noFill/>
          <a:ln>
            <a:noFill/>
          </a:ln>
        </p:spPr>
      </p:pic>
      <p:pic>
        <p:nvPicPr>
          <p:cNvPr id="218" name="Google Shape;218;p24"/>
          <p:cNvPicPr preferRelativeResize="0"/>
          <p:nvPr/>
        </p:nvPicPr>
        <p:blipFill rotWithShape="1">
          <a:blip r:embed="rId8">
            <a:alphaModFix/>
          </a:blip>
          <a:srcRect b="0" l="0" r="0" t="0"/>
          <a:stretch/>
        </p:blipFill>
        <p:spPr>
          <a:xfrm>
            <a:off x="4812452" y="34923"/>
            <a:ext cx="765289" cy="765289"/>
          </a:xfrm>
          <a:prstGeom prst="rect">
            <a:avLst/>
          </a:prstGeom>
          <a:noFill/>
          <a:ln>
            <a:noFill/>
          </a:ln>
        </p:spPr>
      </p:pic>
      <p:pic>
        <p:nvPicPr>
          <p:cNvPr id="219" name="Google Shape;219;p24"/>
          <p:cNvPicPr preferRelativeResize="0"/>
          <p:nvPr/>
        </p:nvPicPr>
        <p:blipFill rotWithShape="1">
          <a:blip r:embed="rId9">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25"/>
          <p:cNvPicPr preferRelativeResize="0"/>
          <p:nvPr/>
        </p:nvPicPr>
        <p:blipFill rotWithShape="1">
          <a:blip r:embed="rId3">
            <a:alphaModFix/>
          </a:blip>
          <a:srcRect b="0" l="0" r="0" t="0"/>
          <a:stretch/>
        </p:blipFill>
        <p:spPr>
          <a:xfrm>
            <a:off x="107504" y="1478219"/>
            <a:ext cx="4221080" cy="3052532"/>
          </a:xfrm>
          <a:prstGeom prst="rect">
            <a:avLst/>
          </a:prstGeom>
          <a:noFill/>
          <a:ln>
            <a:noFill/>
          </a:ln>
        </p:spPr>
      </p:pic>
      <p:sp>
        <p:nvSpPr>
          <p:cNvPr id="225" name="Google Shape;225;p25"/>
          <p:cNvSpPr txBox="1"/>
          <p:nvPr/>
        </p:nvSpPr>
        <p:spPr>
          <a:xfrm>
            <a:off x="179389" y="913918"/>
            <a:ext cx="490390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НОВІТНІ МАТЕРІАЛИ В ЕНЕРГЕТИЦІ</a:t>
            </a:r>
            <a:endParaRPr b="1" i="0" sz="1400" u="none" cap="none" strike="noStrike">
              <a:solidFill>
                <a:srgbClr val="0070C0"/>
              </a:solidFill>
              <a:latin typeface="Arial Black"/>
              <a:ea typeface="Arial Black"/>
              <a:cs typeface="Arial Black"/>
              <a:sym typeface="Arial Black"/>
            </a:endParaRPr>
          </a:p>
        </p:txBody>
      </p:sp>
      <p:sp>
        <p:nvSpPr>
          <p:cNvPr id="226" name="Google Shape;226;p25"/>
          <p:cNvSpPr txBox="1"/>
          <p:nvPr/>
        </p:nvSpPr>
        <p:spPr>
          <a:xfrm>
            <a:off x="179389" y="1212015"/>
            <a:ext cx="117371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Батареї</a:t>
            </a:r>
            <a:endParaRPr b="1" i="0" sz="1400" u="none" cap="none" strike="noStrike">
              <a:solidFill>
                <a:srgbClr val="0070C0"/>
              </a:solidFill>
              <a:latin typeface="Arial Black"/>
              <a:ea typeface="Arial Black"/>
              <a:cs typeface="Arial Black"/>
              <a:sym typeface="Arial Black"/>
            </a:endParaRPr>
          </a:p>
        </p:txBody>
      </p:sp>
      <p:sp>
        <p:nvSpPr>
          <p:cNvPr id="227" name="Google Shape;227;p25"/>
          <p:cNvSpPr txBox="1"/>
          <p:nvPr/>
        </p:nvSpPr>
        <p:spPr>
          <a:xfrm>
            <a:off x="107504" y="4763566"/>
            <a:ext cx="4572000"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000" u="none" cap="none" strike="noStrike">
                <a:solidFill>
                  <a:srgbClr val="000000"/>
                </a:solidFill>
                <a:latin typeface="Arial"/>
                <a:ea typeface="Arial"/>
                <a:cs typeface="Arial"/>
                <a:sym typeface="Arial"/>
              </a:rPr>
              <a:t>https://www.intechopen.com/chapters/69529</a:t>
            </a:r>
            <a:endParaRPr/>
          </a:p>
        </p:txBody>
      </p:sp>
      <p:pic>
        <p:nvPicPr>
          <p:cNvPr descr="Abstract Image" id="228" name="Google Shape;228;p25"/>
          <p:cNvPicPr preferRelativeResize="0"/>
          <p:nvPr/>
        </p:nvPicPr>
        <p:blipFill rotWithShape="1">
          <a:blip r:embed="rId4">
            <a:alphaModFix/>
          </a:blip>
          <a:srcRect b="0" l="0" r="0" t="0"/>
          <a:stretch/>
        </p:blipFill>
        <p:spPr>
          <a:xfrm>
            <a:off x="4572000" y="1627760"/>
            <a:ext cx="4104456" cy="3135804"/>
          </a:xfrm>
          <a:prstGeom prst="rect">
            <a:avLst/>
          </a:prstGeom>
          <a:noFill/>
          <a:ln>
            <a:noFill/>
          </a:ln>
        </p:spPr>
      </p:pic>
      <p:sp>
        <p:nvSpPr>
          <p:cNvPr id="229" name="Google Shape;229;p25"/>
          <p:cNvSpPr txBox="1"/>
          <p:nvPr/>
        </p:nvSpPr>
        <p:spPr>
          <a:xfrm>
            <a:off x="4679504" y="1224918"/>
            <a:ext cx="216758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1400" u="none" cap="none" strike="noStrike">
                <a:solidFill>
                  <a:srgbClr val="0070C0"/>
                </a:solidFill>
                <a:latin typeface="Arial Black"/>
                <a:ea typeface="Arial Black"/>
                <a:cs typeface="Arial Black"/>
                <a:sym typeface="Arial Black"/>
              </a:rPr>
              <a:t>Сонячні панелі</a:t>
            </a:r>
            <a:endParaRPr b="1" i="0" sz="1400" u="none" cap="none" strike="noStrike">
              <a:solidFill>
                <a:srgbClr val="0070C0"/>
              </a:solidFill>
              <a:latin typeface="Arial Black"/>
              <a:ea typeface="Arial Black"/>
              <a:cs typeface="Arial Black"/>
              <a:sym typeface="Arial Black"/>
            </a:endParaRPr>
          </a:p>
        </p:txBody>
      </p:sp>
      <p:sp>
        <p:nvSpPr>
          <p:cNvPr id="230" name="Google Shape;230;p25"/>
          <p:cNvSpPr txBox="1"/>
          <p:nvPr/>
        </p:nvSpPr>
        <p:spPr>
          <a:xfrm>
            <a:off x="4679504" y="4763565"/>
            <a:ext cx="4572000"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000" u="none" cap="none" strike="noStrike">
                <a:solidFill>
                  <a:srgbClr val="000000"/>
                </a:solidFill>
                <a:latin typeface="Arial"/>
                <a:ea typeface="Arial"/>
                <a:cs typeface="Arial"/>
                <a:sym typeface="Arial"/>
              </a:rPr>
              <a:t>https://pubs.acs.org/doi/10.1021/acs.jpcc.1c02302</a:t>
            </a:r>
            <a:endParaRPr/>
          </a:p>
        </p:txBody>
      </p:sp>
      <p:cxnSp>
        <p:nvCxnSpPr>
          <p:cNvPr id="231" name="Google Shape;231;p25"/>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232" name="Google Shape;232;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cxnSp>
        <p:nvCxnSpPr>
          <p:cNvPr id="233" name="Google Shape;233;p25"/>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234" name="Google Shape;234;p25"/>
          <p:cNvPicPr preferRelativeResize="0"/>
          <p:nvPr/>
        </p:nvPicPr>
        <p:blipFill rotWithShape="1">
          <a:blip r:embed="rId5">
            <a:alphaModFix/>
          </a:blip>
          <a:srcRect b="0" l="0" r="51285" t="0"/>
          <a:stretch/>
        </p:blipFill>
        <p:spPr>
          <a:xfrm>
            <a:off x="3291726" y="34923"/>
            <a:ext cx="765289" cy="778081"/>
          </a:xfrm>
          <a:prstGeom prst="rect">
            <a:avLst/>
          </a:prstGeom>
          <a:noFill/>
          <a:ln>
            <a:noFill/>
          </a:ln>
        </p:spPr>
      </p:pic>
      <p:pic>
        <p:nvPicPr>
          <p:cNvPr id="235" name="Google Shape;235;p25" title="Mask group.png"/>
          <p:cNvPicPr preferRelativeResize="0"/>
          <p:nvPr/>
        </p:nvPicPr>
        <p:blipFill rotWithShape="1">
          <a:blip r:embed="rId6">
            <a:alphaModFix/>
          </a:blip>
          <a:srcRect b="33638" l="0" r="0" t="0"/>
          <a:stretch/>
        </p:blipFill>
        <p:spPr>
          <a:xfrm>
            <a:off x="1327868" y="246230"/>
            <a:ext cx="1549088" cy="400506"/>
          </a:xfrm>
          <a:prstGeom prst="rect">
            <a:avLst/>
          </a:prstGeom>
          <a:noFill/>
          <a:ln>
            <a:noFill/>
          </a:ln>
        </p:spPr>
      </p:pic>
      <p:pic>
        <p:nvPicPr>
          <p:cNvPr id="236" name="Google Shape;236;p25"/>
          <p:cNvPicPr preferRelativeResize="0"/>
          <p:nvPr/>
        </p:nvPicPr>
        <p:blipFill rotWithShape="1">
          <a:blip r:embed="rId7">
            <a:alphaModFix/>
          </a:blip>
          <a:srcRect b="0" l="0" r="0" t="0"/>
          <a:stretch/>
        </p:blipFill>
        <p:spPr>
          <a:xfrm>
            <a:off x="4812452" y="34923"/>
            <a:ext cx="765289" cy="765289"/>
          </a:xfrm>
          <a:prstGeom prst="rect">
            <a:avLst/>
          </a:prstGeom>
          <a:noFill/>
          <a:ln>
            <a:noFill/>
          </a:ln>
        </p:spPr>
      </p:pic>
      <p:pic>
        <p:nvPicPr>
          <p:cNvPr id="237" name="Google Shape;237;p25"/>
          <p:cNvPicPr preferRelativeResize="0"/>
          <p:nvPr/>
        </p:nvPicPr>
        <p:blipFill rotWithShape="1">
          <a:blip r:embed="rId8">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descr="Figure 2. Phase diagram of SiO2 polymorphs. While coesite has the largest stability field of the silica polymorphs, it cannot exist under atmospheric pressure at Earth’s surface, as the structure of α-quartz is energetically preferred. Image used with permission courtesy Akhavan (Citation2014)." id="242" name="Google Shape;242;p26"/>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3" name="Google Shape;243;p26"/>
          <p:cNvSpPr txBox="1"/>
          <p:nvPr/>
        </p:nvSpPr>
        <p:spPr>
          <a:xfrm>
            <a:off x="81091" y="798120"/>
            <a:ext cx="55919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Зміна кольору при повороті</a:t>
            </a:r>
            <a:endParaRPr/>
          </a:p>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кристалу кордієриту (cordierite)</a:t>
            </a:r>
            <a:endParaRPr/>
          </a:p>
        </p:txBody>
      </p:sp>
      <p:cxnSp>
        <p:nvCxnSpPr>
          <p:cNvPr id="244" name="Google Shape;244;p26"/>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245" name="Google Shape;245;p26"/>
          <p:cNvSpPr txBox="1"/>
          <p:nvPr/>
        </p:nvSpPr>
        <p:spPr>
          <a:xfrm>
            <a:off x="-9330" y="4823664"/>
            <a:ext cx="458133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400" u="none" cap="none" strike="noStrike">
                <a:solidFill>
                  <a:srgbClr val="000000"/>
                </a:solidFill>
                <a:latin typeface="Arial"/>
                <a:ea typeface="Arial"/>
                <a:cs typeface="Arial"/>
                <a:sym typeface="Arial"/>
              </a:rPr>
              <a:t>https://www.mindat.org/min-1128.html</a:t>
            </a:r>
            <a:endParaRPr b="0" i="0" sz="1400" u="none" cap="none" strike="noStrike">
              <a:solidFill>
                <a:srgbClr val="000000"/>
              </a:solidFill>
              <a:latin typeface="Arial"/>
              <a:ea typeface="Arial"/>
              <a:cs typeface="Arial"/>
              <a:sym typeface="Arial"/>
            </a:endParaRPr>
          </a:p>
        </p:txBody>
      </p:sp>
      <p:sp>
        <p:nvSpPr>
          <p:cNvPr id="246" name="Google Shape;246;p26"/>
          <p:cNvSpPr txBox="1"/>
          <p:nvPr/>
        </p:nvSpPr>
        <p:spPr>
          <a:xfrm>
            <a:off x="5673012" y="879430"/>
            <a:ext cx="458133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Mg</a:t>
            </a:r>
            <a:r>
              <a:rPr b="1" baseline="-25000" i="0" lang="uk-UA" sz="2400" u="none" cap="none" strike="noStrike">
                <a:solidFill>
                  <a:srgbClr val="0070C0"/>
                </a:solidFill>
                <a:latin typeface="Arial"/>
                <a:ea typeface="Arial"/>
                <a:cs typeface="Arial"/>
                <a:sym typeface="Arial"/>
              </a:rPr>
              <a:t>3</a:t>
            </a:r>
            <a:r>
              <a:rPr b="1" i="0" lang="uk-UA" sz="2400" u="none" cap="none" strike="noStrike">
                <a:solidFill>
                  <a:srgbClr val="0070C0"/>
                </a:solidFill>
                <a:latin typeface="Arial"/>
                <a:ea typeface="Arial"/>
                <a:cs typeface="Arial"/>
                <a:sym typeface="Arial"/>
              </a:rPr>
              <a:t>Al</a:t>
            </a:r>
            <a:r>
              <a:rPr b="1" baseline="-25000" i="0" lang="uk-UA" sz="2400" u="none" cap="none" strike="noStrike">
                <a:solidFill>
                  <a:srgbClr val="0070C0"/>
                </a:solidFill>
                <a:latin typeface="Arial"/>
                <a:ea typeface="Arial"/>
                <a:cs typeface="Arial"/>
                <a:sym typeface="Arial"/>
              </a:rPr>
              <a:t>2</a:t>
            </a:r>
            <a:r>
              <a:rPr b="1" i="0" lang="uk-UA" sz="2400" u="none" cap="none" strike="noStrike">
                <a:solidFill>
                  <a:srgbClr val="0070C0"/>
                </a:solidFill>
                <a:latin typeface="Arial"/>
                <a:ea typeface="Arial"/>
                <a:cs typeface="Arial"/>
                <a:sym typeface="Arial"/>
              </a:rPr>
              <a:t>[AlSi</a:t>
            </a:r>
            <a:r>
              <a:rPr b="1" baseline="-25000" i="0" lang="uk-UA" sz="2400" u="none" cap="none" strike="noStrike">
                <a:solidFill>
                  <a:srgbClr val="0070C0"/>
                </a:solidFill>
                <a:latin typeface="Arial"/>
                <a:ea typeface="Arial"/>
                <a:cs typeface="Arial"/>
                <a:sym typeface="Arial"/>
              </a:rPr>
              <a:t>5</a:t>
            </a:r>
            <a:r>
              <a:rPr b="1" i="0" lang="uk-UA" sz="2400" u="none" cap="none" strike="noStrike">
                <a:solidFill>
                  <a:srgbClr val="0070C0"/>
                </a:solidFill>
                <a:latin typeface="Arial"/>
                <a:ea typeface="Arial"/>
                <a:cs typeface="Arial"/>
                <a:sym typeface="Arial"/>
              </a:rPr>
              <a:t>O</a:t>
            </a:r>
            <a:r>
              <a:rPr b="1" baseline="-25000" i="0" lang="uk-UA" sz="2400" u="none" cap="none" strike="noStrike">
                <a:solidFill>
                  <a:srgbClr val="0070C0"/>
                </a:solidFill>
                <a:latin typeface="Arial"/>
                <a:ea typeface="Arial"/>
                <a:cs typeface="Arial"/>
                <a:sym typeface="Arial"/>
              </a:rPr>
              <a:t>18</a:t>
            </a:r>
            <a:r>
              <a:rPr b="1" i="0" lang="uk-UA" sz="2400" u="none" cap="none" strike="noStrike">
                <a:solidFill>
                  <a:srgbClr val="0070C0"/>
                </a:solidFill>
                <a:latin typeface="Arial"/>
                <a:ea typeface="Arial"/>
                <a:cs typeface="Arial"/>
                <a:sym typeface="Arial"/>
              </a:rPr>
              <a:t>]</a:t>
            </a:r>
            <a:endParaRPr b="1" i="0" sz="2400" u="none" cap="none" strike="noStrike">
              <a:solidFill>
                <a:srgbClr val="0070C0"/>
              </a:solidFill>
              <a:latin typeface="Arial"/>
              <a:ea typeface="Arial"/>
              <a:cs typeface="Arial"/>
              <a:sym typeface="Arial"/>
            </a:endParaRPr>
          </a:p>
        </p:txBody>
      </p:sp>
      <p:pic>
        <p:nvPicPr>
          <p:cNvPr descr="Strong pleochroism of Iolite, the gem variety of Cordierite" id="247" name="Google Shape;247;p26"/>
          <p:cNvPicPr preferRelativeResize="0"/>
          <p:nvPr/>
        </p:nvPicPr>
        <p:blipFill rotWithShape="1">
          <a:blip r:embed="rId3">
            <a:alphaModFix/>
          </a:blip>
          <a:srcRect b="0" l="0" r="0" t="0"/>
          <a:stretch/>
        </p:blipFill>
        <p:spPr>
          <a:xfrm>
            <a:off x="232228" y="1655763"/>
            <a:ext cx="4187372" cy="3140529"/>
          </a:xfrm>
          <a:prstGeom prst="rect">
            <a:avLst/>
          </a:prstGeom>
          <a:noFill/>
          <a:ln>
            <a:noFill/>
          </a:ln>
        </p:spPr>
      </p:pic>
      <p:pic>
        <p:nvPicPr>
          <p:cNvPr id="248" name="Google Shape;248;p26"/>
          <p:cNvPicPr preferRelativeResize="0"/>
          <p:nvPr/>
        </p:nvPicPr>
        <p:blipFill rotWithShape="1">
          <a:blip r:embed="rId4">
            <a:alphaModFix/>
          </a:blip>
          <a:srcRect b="0" l="0" r="0" t="0"/>
          <a:stretch/>
        </p:blipFill>
        <p:spPr>
          <a:xfrm>
            <a:off x="5752186" y="1398450"/>
            <a:ext cx="2312964" cy="3534600"/>
          </a:xfrm>
          <a:prstGeom prst="rect">
            <a:avLst/>
          </a:prstGeom>
          <a:noFill/>
          <a:ln>
            <a:noFill/>
          </a:ln>
        </p:spPr>
      </p:pic>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249" name="Google Shape;249;p26"/>
          <p:cNvPicPr preferRelativeResize="0"/>
          <p:nvPr/>
        </p:nvPicPr>
        <p:blipFill rotWithShape="1">
          <a:blip r:embed="rId5">
            <a:alphaModFix/>
          </a:blip>
          <a:srcRect b="0" l="0" r="51285" t="0"/>
          <a:stretch/>
        </p:blipFill>
        <p:spPr>
          <a:xfrm>
            <a:off x="3291726" y="34923"/>
            <a:ext cx="765289" cy="778081"/>
          </a:xfrm>
          <a:prstGeom prst="rect">
            <a:avLst/>
          </a:prstGeom>
          <a:noFill/>
          <a:ln>
            <a:noFill/>
          </a:ln>
        </p:spPr>
      </p:pic>
      <p:pic>
        <p:nvPicPr>
          <p:cNvPr id="250" name="Google Shape;250;p26" title="Mask group.png"/>
          <p:cNvPicPr preferRelativeResize="0"/>
          <p:nvPr/>
        </p:nvPicPr>
        <p:blipFill rotWithShape="1">
          <a:blip r:embed="rId6">
            <a:alphaModFix/>
          </a:blip>
          <a:srcRect b="33638" l="0" r="0" t="0"/>
          <a:stretch/>
        </p:blipFill>
        <p:spPr>
          <a:xfrm>
            <a:off x="1327868" y="246230"/>
            <a:ext cx="1549088" cy="400506"/>
          </a:xfrm>
          <a:prstGeom prst="rect">
            <a:avLst/>
          </a:prstGeom>
          <a:noFill/>
          <a:ln>
            <a:noFill/>
          </a:ln>
        </p:spPr>
      </p:pic>
      <p:pic>
        <p:nvPicPr>
          <p:cNvPr id="251" name="Google Shape;251;p26"/>
          <p:cNvPicPr preferRelativeResize="0"/>
          <p:nvPr/>
        </p:nvPicPr>
        <p:blipFill rotWithShape="1">
          <a:blip r:embed="rId7">
            <a:alphaModFix/>
          </a:blip>
          <a:srcRect b="0" l="0" r="0" t="0"/>
          <a:stretch/>
        </p:blipFill>
        <p:spPr>
          <a:xfrm>
            <a:off x="4812452" y="34923"/>
            <a:ext cx="765289" cy="765289"/>
          </a:xfrm>
          <a:prstGeom prst="rect">
            <a:avLst/>
          </a:prstGeom>
          <a:noFill/>
          <a:ln>
            <a:noFill/>
          </a:ln>
        </p:spPr>
      </p:pic>
      <p:pic>
        <p:nvPicPr>
          <p:cNvPr id="252" name="Google Shape;252;p26"/>
          <p:cNvPicPr preferRelativeResize="0"/>
          <p:nvPr/>
        </p:nvPicPr>
        <p:blipFill rotWithShape="1">
          <a:blip r:embed="rId8">
            <a:alphaModFix/>
          </a:blip>
          <a:srcRect b="0" l="0" r="0" t="0"/>
          <a:stretch/>
        </p:blipFill>
        <p:spPr>
          <a:xfrm>
            <a:off x="5657254" y="245970"/>
            <a:ext cx="3214196" cy="393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
                                        <p:tgtEl>
                                          <p:spTgt spid="2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descr="Figure 2. Phase diagram of SiO2 polymorphs. While coesite has the largest stability field of the silica polymorphs, it cannot exist under atmospheric pressure at Earth’s surface, as the structure of α-quartz is energetically preferred. Image used with permission courtesy Akhavan (Citation2014)." id="257" name="Google Shape;257;p27"/>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8" name="Google Shape;258;p27"/>
          <p:cNvSpPr txBox="1"/>
          <p:nvPr/>
        </p:nvSpPr>
        <p:spPr>
          <a:xfrm>
            <a:off x="81091" y="798120"/>
            <a:ext cx="55919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Шарувата структура слюд на прикладі лепідоліту, Lepidolite</a:t>
            </a:r>
            <a:endParaRPr/>
          </a:p>
        </p:txBody>
      </p:sp>
      <p:cxnSp>
        <p:nvCxnSpPr>
          <p:cNvPr id="259" name="Google Shape;259;p27"/>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260" name="Google Shape;260;p27"/>
          <p:cNvSpPr txBox="1"/>
          <p:nvPr/>
        </p:nvSpPr>
        <p:spPr>
          <a:xfrm>
            <a:off x="5673012" y="879430"/>
            <a:ext cx="458133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KLi</a:t>
            </a:r>
            <a:r>
              <a:rPr b="1" baseline="-25000" i="0" lang="uk-UA" sz="2400" u="none" cap="none" strike="noStrike">
                <a:solidFill>
                  <a:srgbClr val="0070C0"/>
                </a:solidFill>
                <a:latin typeface="Arial"/>
                <a:ea typeface="Arial"/>
                <a:cs typeface="Arial"/>
                <a:sym typeface="Arial"/>
              </a:rPr>
              <a:t>2</a:t>
            </a:r>
            <a:r>
              <a:rPr b="1" i="0" lang="uk-UA" sz="2400" u="none" cap="none" strike="noStrike">
                <a:solidFill>
                  <a:srgbClr val="0070C0"/>
                </a:solidFill>
                <a:latin typeface="Arial"/>
                <a:ea typeface="Arial"/>
                <a:cs typeface="Arial"/>
                <a:sym typeface="Arial"/>
              </a:rPr>
              <a:t>AlSi</a:t>
            </a:r>
            <a:r>
              <a:rPr b="1" baseline="-25000" i="0" lang="uk-UA" sz="2400" u="none" cap="none" strike="noStrike">
                <a:solidFill>
                  <a:srgbClr val="0070C0"/>
                </a:solidFill>
                <a:latin typeface="Arial"/>
                <a:ea typeface="Arial"/>
                <a:cs typeface="Arial"/>
                <a:sym typeface="Arial"/>
              </a:rPr>
              <a:t>4</a:t>
            </a:r>
            <a:r>
              <a:rPr b="1" i="0" lang="uk-UA" sz="2400" u="none" cap="none" strike="noStrike">
                <a:solidFill>
                  <a:srgbClr val="0070C0"/>
                </a:solidFill>
                <a:latin typeface="Arial"/>
                <a:ea typeface="Arial"/>
                <a:cs typeface="Arial"/>
                <a:sym typeface="Arial"/>
              </a:rPr>
              <a:t>O</a:t>
            </a:r>
            <a:r>
              <a:rPr b="1" baseline="-25000" i="0" lang="uk-UA" sz="2400" u="none" cap="none" strike="noStrike">
                <a:solidFill>
                  <a:srgbClr val="0070C0"/>
                </a:solidFill>
                <a:latin typeface="Arial"/>
                <a:ea typeface="Arial"/>
                <a:cs typeface="Arial"/>
                <a:sym typeface="Arial"/>
              </a:rPr>
              <a:t>10</a:t>
            </a:r>
            <a:r>
              <a:rPr b="1" i="0" lang="uk-UA" sz="2400" u="none" cap="none" strike="noStrike">
                <a:solidFill>
                  <a:srgbClr val="0070C0"/>
                </a:solidFill>
                <a:latin typeface="Arial"/>
                <a:ea typeface="Arial"/>
                <a:cs typeface="Arial"/>
                <a:sym typeface="Arial"/>
              </a:rPr>
              <a:t>F(OH)</a:t>
            </a:r>
            <a:endParaRPr b="1" i="0" sz="2400" u="none" cap="none" strike="noStrike">
              <a:solidFill>
                <a:srgbClr val="0070C0"/>
              </a:solidFill>
              <a:latin typeface="Arial"/>
              <a:ea typeface="Arial"/>
              <a:cs typeface="Arial"/>
              <a:sym typeface="Arial"/>
            </a:endParaRPr>
          </a:p>
        </p:txBody>
      </p:sp>
      <p:pic>
        <p:nvPicPr>
          <p:cNvPr id="261" name="Google Shape;261;p27"/>
          <p:cNvPicPr preferRelativeResize="0"/>
          <p:nvPr/>
        </p:nvPicPr>
        <p:blipFill rotWithShape="1">
          <a:blip r:embed="rId3">
            <a:alphaModFix/>
          </a:blip>
          <a:srcRect b="0" l="0" r="0" t="0"/>
          <a:stretch/>
        </p:blipFill>
        <p:spPr>
          <a:xfrm>
            <a:off x="5329614" y="1384536"/>
            <a:ext cx="3463236" cy="3144533"/>
          </a:xfrm>
          <a:prstGeom prst="rect">
            <a:avLst/>
          </a:prstGeom>
          <a:noFill/>
          <a:ln>
            <a:noFill/>
          </a:ln>
        </p:spPr>
      </p:pic>
      <p:pic>
        <p:nvPicPr>
          <p:cNvPr id="262" name="Google Shape;262;p27"/>
          <p:cNvPicPr preferRelativeResize="0"/>
          <p:nvPr/>
        </p:nvPicPr>
        <p:blipFill rotWithShape="1">
          <a:blip r:embed="rId4">
            <a:alphaModFix/>
          </a:blip>
          <a:srcRect b="0" l="0" r="0" t="0"/>
          <a:stretch/>
        </p:blipFill>
        <p:spPr>
          <a:xfrm>
            <a:off x="256525" y="1653072"/>
            <a:ext cx="4054218" cy="2984554"/>
          </a:xfrm>
          <a:prstGeom prst="rect">
            <a:avLst/>
          </a:prstGeom>
          <a:noFill/>
          <a:ln>
            <a:noFill/>
          </a:ln>
        </p:spPr>
      </p:pic>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263" name="Google Shape;263;p27"/>
          <p:cNvPicPr preferRelativeResize="0"/>
          <p:nvPr/>
        </p:nvPicPr>
        <p:blipFill rotWithShape="1">
          <a:blip r:embed="rId5">
            <a:alphaModFix/>
          </a:blip>
          <a:srcRect b="0" l="0" r="51285" t="0"/>
          <a:stretch/>
        </p:blipFill>
        <p:spPr>
          <a:xfrm>
            <a:off x="3291726" y="34923"/>
            <a:ext cx="765289" cy="778081"/>
          </a:xfrm>
          <a:prstGeom prst="rect">
            <a:avLst/>
          </a:prstGeom>
          <a:noFill/>
          <a:ln>
            <a:noFill/>
          </a:ln>
        </p:spPr>
      </p:pic>
      <p:pic>
        <p:nvPicPr>
          <p:cNvPr id="264" name="Google Shape;264;p27" title="Mask group.png"/>
          <p:cNvPicPr preferRelativeResize="0"/>
          <p:nvPr/>
        </p:nvPicPr>
        <p:blipFill rotWithShape="1">
          <a:blip r:embed="rId6">
            <a:alphaModFix/>
          </a:blip>
          <a:srcRect b="33638" l="0" r="0" t="0"/>
          <a:stretch/>
        </p:blipFill>
        <p:spPr>
          <a:xfrm>
            <a:off x="1327868" y="246230"/>
            <a:ext cx="1549088" cy="400506"/>
          </a:xfrm>
          <a:prstGeom prst="rect">
            <a:avLst/>
          </a:prstGeom>
          <a:noFill/>
          <a:ln>
            <a:noFill/>
          </a:ln>
        </p:spPr>
      </p:pic>
      <p:pic>
        <p:nvPicPr>
          <p:cNvPr id="265" name="Google Shape;265;p27"/>
          <p:cNvPicPr preferRelativeResize="0"/>
          <p:nvPr/>
        </p:nvPicPr>
        <p:blipFill rotWithShape="1">
          <a:blip r:embed="rId7">
            <a:alphaModFix/>
          </a:blip>
          <a:srcRect b="0" l="0" r="0" t="0"/>
          <a:stretch/>
        </p:blipFill>
        <p:spPr>
          <a:xfrm>
            <a:off x="4812452" y="34923"/>
            <a:ext cx="765289" cy="765289"/>
          </a:xfrm>
          <a:prstGeom prst="rect">
            <a:avLst/>
          </a:prstGeom>
          <a:noFill/>
          <a:ln>
            <a:noFill/>
          </a:ln>
        </p:spPr>
      </p:pic>
      <p:pic>
        <p:nvPicPr>
          <p:cNvPr id="266" name="Google Shape;266;p27"/>
          <p:cNvPicPr preferRelativeResize="0"/>
          <p:nvPr/>
        </p:nvPicPr>
        <p:blipFill rotWithShape="1">
          <a:blip r:embed="rId8">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descr="Figure 2. Phase diagram of SiO2 polymorphs. While coesite has the largest stability field of the silica polymorphs, it cannot exist under atmospheric pressure at Earth’s surface, as the structure of α-quartz is energetically preferred. Image used with permission courtesy Akhavan (Citation2014)." id="271" name="Google Shape;271;p28"/>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2" name="Google Shape;272;p28"/>
          <p:cNvSpPr txBox="1"/>
          <p:nvPr/>
        </p:nvSpPr>
        <p:spPr>
          <a:xfrm>
            <a:off x="81091" y="798120"/>
            <a:ext cx="55919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Mordenite як приклад пористого</a:t>
            </a:r>
            <a:endParaRPr/>
          </a:p>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мінералу</a:t>
            </a:r>
            <a:endParaRPr b="1" i="0" sz="2400" u="none" cap="none" strike="noStrike">
              <a:solidFill>
                <a:srgbClr val="0070C0"/>
              </a:solidFill>
              <a:latin typeface="Arial"/>
              <a:ea typeface="Arial"/>
              <a:cs typeface="Arial"/>
              <a:sym typeface="Arial"/>
            </a:endParaRPr>
          </a:p>
        </p:txBody>
      </p:sp>
      <p:cxnSp>
        <p:nvCxnSpPr>
          <p:cNvPr id="273" name="Google Shape;273;p28"/>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sp>
        <p:nvSpPr>
          <p:cNvPr id="274" name="Google Shape;274;p28"/>
          <p:cNvSpPr txBox="1"/>
          <p:nvPr/>
        </p:nvSpPr>
        <p:spPr>
          <a:xfrm>
            <a:off x="0" y="4671440"/>
            <a:ext cx="45813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400" u="none" cap="none" strike="noStrike">
                <a:solidFill>
                  <a:srgbClr val="000000"/>
                </a:solidFill>
                <a:latin typeface="Arial"/>
                <a:ea typeface="Arial"/>
                <a:cs typeface="Arial"/>
                <a:sym typeface="Arial"/>
              </a:rPr>
              <a:t>https://www.le-comptoir-geologique.com/mordenite-encyclopedia.html</a:t>
            </a:r>
            <a:endParaRPr b="0" i="0" sz="1400" u="none" cap="none" strike="noStrike">
              <a:solidFill>
                <a:srgbClr val="000000"/>
              </a:solidFill>
              <a:latin typeface="Arial"/>
              <a:ea typeface="Arial"/>
              <a:cs typeface="Arial"/>
              <a:sym typeface="Arial"/>
            </a:endParaRPr>
          </a:p>
        </p:txBody>
      </p:sp>
      <p:pic>
        <p:nvPicPr>
          <p:cNvPr id="275" name="Google Shape;275;p28"/>
          <p:cNvPicPr preferRelativeResize="0"/>
          <p:nvPr/>
        </p:nvPicPr>
        <p:blipFill rotWithShape="1">
          <a:blip r:embed="rId3">
            <a:alphaModFix/>
          </a:blip>
          <a:srcRect b="0" l="0" r="0" t="0"/>
          <a:stretch/>
        </p:blipFill>
        <p:spPr>
          <a:xfrm>
            <a:off x="5129164" y="857907"/>
            <a:ext cx="3739607" cy="4077428"/>
          </a:xfrm>
          <a:prstGeom prst="rect">
            <a:avLst/>
          </a:prstGeom>
          <a:noFill/>
          <a:ln>
            <a:noFill/>
          </a:ln>
        </p:spPr>
      </p:pic>
      <p:pic>
        <p:nvPicPr>
          <p:cNvPr id="276" name="Google Shape;276;p28"/>
          <p:cNvPicPr preferRelativeResize="0"/>
          <p:nvPr/>
        </p:nvPicPr>
        <p:blipFill rotWithShape="1">
          <a:blip r:embed="rId4">
            <a:alphaModFix/>
          </a:blip>
          <a:srcRect b="0" l="0" r="0" t="0"/>
          <a:stretch/>
        </p:blipFill>
        <p:spPr>
          <a:xfrm>
            <a:off x="1021663" y="1629117"/>
            <a:ext cx="2993173" cy="2993173"/>
          </a:xfrm>
          <a:prstGeom prst="rect">
            <a:avLst/>
          </a:prstGeom>
          <a:noFill/>
          <a:ln>
            <a:noFill/>
          </a:ln>
        </p:spPr>
      </p:pic>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277" name="Google Shape;277;p28"/>
          <p:cNvPicPr preferRelativeResize="0"/>
          <p:nvPr/>
        </p:nvPicPr>
        <p:blipFill rotWithShape="1">
          <a:blip r:embed="rId5">
            <a:alphaModFix/>
          </a:blip>
          <a:srcRect b="0" l="0" r="51285" t="0"/>
          <a:stretch/>
        </p:blipFill>
        <p:spPr>
          <a:xfrm>
            <a:off x="3291726" y="34923"/>
            <a:ext cx="765289" cy="778081"/>
          </a:xfrm>
          <a:prstGeom prst="rect">
            <a:avLst/>
          </a:prstGeom>
          <a:noFill/>
          <a:ln>
            <a:noFill/>
          </a:ln>
        </p:spPr>
      </p:pic>
      <p:pic>
        <p:nvPicPr>
          <p:cNvPr id="278" name="Google Shape;278;p28" title="Mask group.png"/>
          <p:cNvPicPr preferRelativeResize="0"/>
          <p:nvPr/>
        </p:nvPicPr>
        <p:blipFill rotWithShape="1">
          <a:blip r:embed="rId6">
            <a:alphaModFix/>
          </a:blip>
          <a:srcRect b="33638" l="0" r="0" t="0"/>
          <a:stretch/>
        </p:blipFill>
        <p:spPr>
          <a:xfrm>
            <a:off x="1327868" y="246230"/>
            <a:ext cx="1549088" cy="400506"/>
          </a:xfrm>
          <a:prstGeom prst="rect">
            <a:avLst/>
          </a:prstGeom>
          <a:noFill/>
          <a:ln>
            <a:noFill/>
          </a:ln>
        </p:spPr>
      </p:pic>
      <p:pic>
        <p:nvPicPr>
          <p:cNvPr id="279" name="Google Shape;279;p28"/>
          <p:cNvPicPr preferRelativeResize="0"/>
          <p:nvPr/>
        </p:nvPicPr>
        <p:blipFill rotWithShape="1">
          <a:blip r:embed="rId7">
            <a:alphaModFix/>
          </a:blip>
          <a:srcRect b="0" l="0" r="0" t="0"/>
          <a:stretch/>
        </p:blipFill>
        <p:spPr>
          <a:xfrm>
            <a:off x="4812452" y="34923"/>
            <a:ext cx="765289" cy="765289"/>
          </a:xfrm>
          <a:prstGeom prst="rect">
            <a:avLst/>
          </a:prstGeom>
          <a:noFill/>
          <a:ln>
            <a:noFill/>
          </a:ln>
        </p:spPr>
      </p:pic>
      <p:pic>
        <p:nvPicPr>
          <p:cNvPr id="280" name="Google Shape;280;p28"/>
          <p:cNvPicPr preferRelativeResize="0"/>
          <p:nvPr/>
        </p:nvPicPr>
        <p:blipFill rotWithShape="1">
          <a:blip r:embed="rId8">
            <a:alphaModFix/>
          </a:blip>
          <a:srcRect b="0" l="0" r="0" t="0"/>
          <a:stretch/>
        </p:blipFill>
        <p:spPr>
          <a:xfrm>
            <a:off x="5657254" y="245970"/>
            <a:ext cx="3214196" cy="393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lang="uk-UA"/>
              <a:t>‹#›</a:t>
            </a:fld>
            <a:endParaRPr/>
          </a:p>
        </p:txBody>
      </p:sp>
      <p:cxnSp>
        <p:nvCxnSpPr>
          <p:cNvPr id="286" name="Google Shape;286;p29"/>
          <p:cNvCxnSpPr/>
          <p:nvPr/>
        </p:nvCxnSpPr>
        <p:spPr>
          <a:xfrm>
            <a:off x="351150" y="822075"/>
            <a:ext cx="8441700" cy="0"/>
          </a:xfrm>
          <a:prstGeom prst="straightConnector1">
            <a:avLst/>
          </a:prstGeom>
          <a:noFill/>
          <a:ln cap="flat" cmpd="sng" w="9525">
            <a:solidFill>
              <a:schemeClr val="accent1"/>
            </a:solidFill>
            <a:prstDash val="solid"/>
            <a:round/>
            <a:headEnd len="sm" w="sm" type="none"/>
            <a:tailEnd len="sm" w="sm" type="none"/>
          </a:ln>
        </p:spPr>
      </p:cxnSp>
      <p:pic>
        <p:nvPicPr>
          <p:cNvPr descr="Kyiv Academic University - Привіт! Сумуєш за олімпіадами під час карантину?  Шукаєш нагоди поєднати спілкування з друзями і розв'язування найцікавіших  задач з фізики? У нас є пропозиція! Ми продовжуємо вивчати фізику та" id="287" name="Google Shape;287;p29"/>
          <p:cNvPicPr preferRelativeResize="0"/>
          <p:nvPr/>
        </p:nvPicPr>
        <p:blipFill rotWithShape="1">
          <a:blip r:embed="rId3">
            <a:alphaModFix/>
          </a:blip>
          <a:srcRect b="0" l="0" r="51285" t="0"/>
          <a:stretch/>
        </p:blipFill>
        <p:spPr>
          <a:xfrm>
            <a:off x="3291726" y="34923"/>
            <a:ext cx="765289" cy="778081"/>
          </a:xfrm>
          <a:prstGeom prst="rect">
            <a:avLst/>
          </a:prstGeom>
          <a:noFill/>
          <a:ln>
            <a:noFill/>
          </a:ln>
        </p:spPr>
      </p:pic>
      <p:pic>
        <p:nvPicPr>
          <p:cNvPr id="288" name="Google Shape;288;p29" title="Mask group.png"/>
          <p:cNvPicPr preferRelativeResize="0"/>
          <p:nvPr/>
        </p:nvPicPr>
        <p:blipFill rotWithShape="1">
          <a:blip r:embed="rId4">
            <a:alphaModFix/>
          </a:blip>
          <a:srcRect b="33638" l="0" r="0" t="0"/>
          <a:stretch/>
        </p:blipFill>
        <p:spPr>
          <a:xfrm>
            <a:off x="1327868" y="246230"/>
            <a:ext cx="1549088" cy="400506"/>
          </a:xfrm>
          <a:prstGeom prst="rect">
            <a:avLst/>
          </a:prstGeom>
          <a:noFill/>
          <a:ln>
            <a:noFill/>
          </a:ln>
        </p:spPr>
      </p:pic>
      <p:pic>
        <p:nvPicPr>
          <p:cNvPr id="289" name="Google Shape;289;p29"/>
          <p:cNvPicPr preferRelativeResize="0"/>
          <p:nvPr/>
        </p:nvPicPr>
        <p:blipFill rotWithShape="1">
          <a:blip r:embed="rId5">
            <a:alphaModFix/>
          </a:blip>
          <a:srcRect b="0" l="0" r="0" t="0"/>
          <a:stretch/>
        </p:blipFill>
        <p:spPr>
          <a:xfrm>
            <a:off x="4812452" y="34923"/>
            <a:ext cx="765289" cy="765289"/>
          </a:xfrm>
          <a:prstGeom prst="rect">
            <a:avLst/>
          </a:prstGeom>
          <a:noFill/>
          <a:ln>
            <a:noFill/>
          </a:ln>
        </p:spPr>
      </p:pic>
      <p:pic>
        <p:nvPicPr>
          <p:cNvPr id="290" name="Google Shape;290;p29"/>
          <p:cNvPicPr preferRelativeResize="0"/>
          <p:nvPr/>
        </p:nvPicPr>
        <p:blipFill rotWithShape="1">
          <a:blip r:embed="rId6">
            <a:alphaModFix/>
          </a:blip>
          <a:srcRect b="0" l="0" r="0" t="0"/>
          <a:stretch/>
        </p:blipFill>
        <p:spPr>
          <a:xfrm>
            <a:off x="5657254" y="245970"/>
            <a:ext cx="3214196" cy="393575"/>
          </a:xfrm>
          <a:prstGeom prst="rect">
            <a:avLst/>
          </a:prstGeom>
          <a:noFill/>
          <a:ln>
            <a:noFill/>
          </a:ln>
        </p:spPr>
      </p:pic>
      <p:sp>
        <p:nvSpPr>
          <p:cNvPr id="291" name="Google Shape;291;p29"/>
          <p:cNvSpPr txBox="1"/>
          <p:nvPr/>
        </p:nvSpPr>
        <p:spPr>
          <a:xfrm>
            <a:off x="3120830" y="1958883"/>
            <a:ext cx="290234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uk-UA" sz="2400" u="none" cap="none" strike="noStrike">
                <a:solidFill>
                  <a:srgbClr val="0070C0"/>
                </a:solidFill>
                <a:latin typeface="Arial"/>
                <a:ea typeface="Arial"/>
                <a:cs typeface="Arial"/>
                <a:sym typeface="Arial"/>
              </a:rPr>
              <a:t>Дякуємо за увагу!</a:t>
            </a:r>
            <a:endParaRPr b="1" i="0" sz="2400" u="none" cap="none" strike="noStrike">
              <a:solidFill>
                <a:srgbClr val="0070C0"/>
              </a:solidFill>
              <a:latin typeface="Arial"/>
              <a:ea typeface="Arial"/>
              <a:cs typeface="Arial"/>
              <a:sym typeface="Arial"/>
            </a:endParaRPr>
          </a:p>
        </p:txBody>
      </p:sp>
      <p:pic>
        <p:nvPicPr>
          <p:cNvPr id="292" name="Google Shape;292;p29"/>
          <p:cNvPicPr preferRelativeResize="0"/>
          <p:nvPr/>
        </p:nvPicPr>
        <p:blipFill rotWithShape="1">
          <a:blip r:embed="rId7">
            <a:alphaModFix/>
          </a:blip>
          <a:srcRect b="0" l="0" r="0" t="0"/>
          <a:stretch/>
        </p:blipFill>
        <p:spPr>
          <a:xfrm>
            <a:off x="1963514" y="2701927"/>
            <a:ext cx="1710856" cy="1710856"/>
          </a:xfrm>
          <a:prstGeom prst="rect">
            <a:avLst/>
          </a:prstGeom>
          <a:noFill/>
          <a:ln>
            <a:noFill/>
          </a:ln>
        </p:spPr>
      </p:pic>
      <p:pic>
        <p:nvPicPr>
          <p:cNvPr id="293" name="Google Shape;293;p29"/>
          <p:cNvPicPr preferRelativeResize="0"/>
          <p:nvPr/>
        </p:nvPicPr>
        <p:blipFill rotWithShape="1">
          <a:blip r:embed="rId8">
            <a:alphaModFix/>
          </a:blip>
          <a:srcRect b="0" l="0" r="0" t="0"/>
          <a:stretch/>
        </p:blipFill>
        <p:spPr>
          <a:xfrm>
            <a:off x="5579654" y="2701927"/>
            <a:ext cx="1710856" cy="1710856"/>
          </a:xfrm>
          <a:prstGeom prst="rect">
            <a:avLst/>
          </a:prstGeom>
          <a:noFill/>
          <a:ln>
            <a:noFill/>
          </a:ln>
        </p:spPr>
      </p:pic>
      <p:sp>
        <p:nvSpPr>
          <p:cNvPr id="294" name="Google Shape;294;p29"/>
          <p:cNvSpPr txBox="1"/>
          <p:nvPr/>
        </p:nvSpPr>
        <p:spPr>
          <a:xfrm>
            <a:off x="2147104" y="4463344"/>
            <a:ext cx="1351470" cy="46163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uk-UA" sz="1800" u="none" cap="none" strike="noStrike">
                <a:solidFill>
                  <a:srgbClr val="267CEB"/>
                </a:solidFill>
                <a:latin typeface="Geologica"/>
                <a:ea typeface="Geologica"/>
                <a:cs typeface="Geologica"/>
                <a:sym typeface="Geologica"/>
              </a:rPr>
              <a:t>Олег Фея</a:t>
            </a:r>
            <a:endParaRPr b="1" i="0" sz="1800" u="none" cap="none" strike="noStrike">
              <a:solidFill>
                <a:srgbClr val="267CEB"/>
              </a:solidFill>
              <a:latin typeface="Geologica"/>
              <a:ea typeface="Geologica"/>
              <a:cs typeface="Geologica"/>
              <a:sym typeface="Geologica"/>
            </a:endParaRPr>
          </a:p>
        </p:txBody>
      </p:sp>
      <p:sp>
        <p:nvSpPr>
          <p:cNvPr id="295" name="Google Shape;295;p29"/>
          <p:cNvSpPr txBox="1"/>
          <p:nvPr/>
        </p:nvSpPr>
        <p:spPr>
          <a:xfrm>
            <a:off x="5469632" y="4412592"/>
            <a:ext cx="2327130" cy="461635"/>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i="0" lang="uk-UA" sz="1800" u="none" cap="none" strike="noStrike">
                <a:solidFill>
                  <a:srgbClr val="267CEB"/>
                </a:solidFill>
                <a:latin typeface="Geologica"/>
                <a:ea typeface="Geologica"/>
                <a:cs typeface="Geologica"/>
                <a:sym typeface="Geologica"/>
              </a:rPr>
              <a:t>Євген Науменко</a:t>
            </a:r>
            <a:endParaRPr b="1" i="0" sz="1800" u="none" cap="none" strike="noStrike">
              <a:solidFill>
                <a:srgbClr val="267CEB"/>
              </a:solidFill>
              <a:latin typeface="Geologica"/>
              <a:ea typeface="Geologica"/>
              <a:cs typeface="Geologica"/>
              <a:sym typeface="Geologica"/>
            </a:endParaRPr>
          </a:p>
        </p:txBody>
      </p:sp>
      <p:pic>
        <p:nvPicPr>
          <p:cNvPr id="296" name="Google Shape;296;p29"/>
          <p:cNvPicPr preferRelativeResize="0"/>
          <p:nvPr/>
        </p:nvPicPr>
        <p:blipFill rotWithShape="1">
          <a:blip r:embed="rId9">
            <a:alphaModFix/>
          </a:blip>
          <a:srcRect b="0" l="0" r="0" t="0"/>
          <a:stretch/>
        </p:blipFill>
        <p:spPr>
          <a:xfrm>
            <a:off x="311784" y="3016031"/>
            <a:ext cx="1438945" cy="1438945"/>
          </a:xfrm>
          <a:prstGeom prst="rect">
            <a:avLst/>
          </a:prstGeom>
          <a:noFill/>
          <a:ln>
            <a:noFill/>
          </a:ln>
        </p:spPr>
      </p:pic>
      <p:sp>
        <p:nvSpPr>
          <p:cNvPr id="297" name="Google Shape;297;p29"/>
          <p:cNvSpPr txBox="1"/>
          <p:nvPr/>
        </p:nvSpPr>
        <p:spPr>
          <a:xfrm>
            <a:off x="192354" y="4497169"/>
            <a:ext cx="1864581"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uk-UA" sz="1200" u="none" cap="none" strike="noStrike">
                <a:solidFill>
                  <a:schemeClr val="dk1"/>
                </a:solidFill>
                <a:latin typeface="Geologica"/>
                <a:ea typeface="Geologica"/>
                <a:cs typeface="Geologica"/>
                <a:sym typeface="Geologica"/>
              </a:rPr>
              <a:t>Освітня програма «Прикладна фізика» в КАІ</a:t>
            </a:r>
            <a:endParaRPr b="0" i="0" sz="12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